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0" r:id="rId1"/>
  </p:sldMasterIdLst>
  <p:sldIdLst>
    <p:sldId id="566" r:id="rId2"/>
    <p:sldId id="579" r:id="rId3"/>
    <p:sldId id="435" r:id="rId4"/>
    <p:sldId id="436" r:id="rId5"/>
    <p:sldId id="437" r:id="rId6"/>
    <p:sldId id="587" r:id="rId7"/>
    <p:sldId id="438" r:id="rId8"/>
    <p:sldId id="439" r:id="rId9"/>
    <p:sldId id="570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8" r:id="rId18"/>
    <p:sldId id="449" r:id="rId19"/>
    <p:sldId id="450" r:id="rId20"/>
    <p:sldId id="451" r:id="rId21"/>
    <p:sldId id="452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  <p:sldId id="466" r:id="rId35"/>
    <p:sldId id="467" r:id="rId36"/>
    <p:sldId id="468" r:id="rId37"/>
    <p:sldId id="469" r:id="rId38"/>
    <p:sldId id="470" r:id="rId39"/>
    <p:sldId id="471" r:id="rId40"/>
    <p:sldId id="472" r:id="rId41"/>
    <p:sldId id="473" r:id="rId42"/>
    <p:sldId id="474" r:id="rId43"/>
    <p:sldId id="562" r:id="rId44"/>
    <p:sldId id="563" r:id="rId45"/>
    <p:sldId id="564" r:id="rId46"/>
    <p:sldId id="475" r:id="rId47"/>
    <p:sldId id="476" r:id="rId48"/>
    <p:sldId id="477" r:id="rId49"/>
    <p:sldId id="565" r:id="rId50"/>
    <p:sldId id="479" r:id="rId51"/>
    <p:sldId id="480" r:id="rId52"/>
    <p:sldId id="481" r:id="rId53"/>
    <p:sldId id="482" r:id="rId54"/>
    <p:sldId id="483" r:id="rId55"/>
    <p:sldId id="484" r:id="rId56"/>
    <p:sldId id="485" r:id="rId57"/>
    <p:sldId id="486" r:id="rId58"/>
    <p:sldId id="357" r:id="rId59"/>
    <p:sldId id="571" r:id="rId60"/>
    <p:sldId id="487" r:id="rId61"/>
    <p:sldId id="572" r:id="rId62"/>
    <p:sldId id="573" r:id="rId63"/>
    <p:sldId id="574" r:id="rId64"/>
    <p:sldId id="575" r:id="rId65"/>
    <p:sldId id="488" r:id="rId66"/>
    <p:sldId id="588" r:id="rId67"/>
    <p:sldId id="489" r:id="rId68"/>
    <p:sldId id="490" r:id="rId69"/>
    <p:sldId id="491" r:id="rId70"/>
    <p:sldId id="576" r:id="rId71"/>
    <p:sldId id="492" r:id="rId72"/>
    <p:sldId id="577" r:id="rId73"/>
    <p:sldId id="493" r:id="rId74"/>
    <p:sldId id="494" r:id="rId75"/>
    <p:sldId id="495" r:id="rId76"/>
    <p:sldId id="496" r:id="rId77"/>
    <p:sldId id="497" r:id="rId78"/>
    <p:sldId id="498" r:id="rId79"/>
    <p:sldId id="547" r:id="rId80"/>
    <p:sldId id="548" r:id="rId81"/>
    <p:sldId id="549" r:id="rId82"/>
    <p:sldId id="550" r:id="rId83"/>
    <p:sldId id="551" r:id="rId84"/>
    <p:sldId id="552" r:id="rId85"/>
    <p:sldId id="553" r:id="rId86"/>
    <p:sldId id="554" r:id="rId87"/>
    <p:sldId id="555" r:id="rId88"/>
    <p:sldId id="558" r:id="rId89"/>
    <p:sldId id="559" r:id="rId90"/>
    <p:sldId id="560" r:id="rId91"/>
    <p:sldId id="561" r:id="rId92"/>
    <p:sldId id="556" r:id="rId93"/>
    <p:sldId id="499" r:id="rId94"/>
    <p:sldId id="500" r:id="rId95"/>
    <p:sldId id="501" r:id="rId96"/>
    <p:sldId id="502" r:id="rId97"/>
    <p:sldId id="503" r:id="rId98"/>
    <p:sldId id="504" r:id="rId99"/>
    <p:sldId id="505" r:id="rId100"/>
    <p:sldId id="506" r:id="rId101"/>
    <p:sldId id="541" r:id="rId102"/>
    <p:sldId id="542" r:id="rId103"/>
    <p:sldId id="543" r:id="rId104"/>
    <p:sldId id="544" r:id="rId105"/>
    <p:sldId id="545" r:id="rId106"/>
    <p:sldId id="546" r:id="rId107"/>
    <p:sldId id="507" r:id="rId108"/>
    <p:sldId id="534" r:id="rId109"/>
    <p:sldId id="533" r:id="rId110"/>
    <p:sldId id="538" r:id="rId111"/>
    <p:sldId id="532" r:id="rId112"/>
    <p:sldId id="540" r:id="rId113"/>
    <p:sldId id="530" r:id="rId114"/>
    <p:sldId id="535" r:id="rId115"/>
    <p:sldId id="537" r:id="rId116"/>
    <p:sldId id="536" r:id="rId117"/>
    <p:sldId id="508" r:id="rId118"/>
    <p:sldId id="509" r:id="rId119"/>
    <p:sldId id="510" r:id="rId120"/>
    <p:sldId id="519" r:id="rId121"/>
    <p:sldId id="521" r:id="rId122"/>
    <p:sldId id="520" r:id="rId123"/>
    <p:sldId id="522" r:id="rId124"/>
    <p:sldId id="517" r:id="rId125"/>
    <p:sldId id="518" r:id="rId126"/>
    <p:sldId id="511" r:id="rId127"/>
    <p:sldId id="527" r:id="rId128"/>
    <p:sldId id="523" r:id="rId129"/>
    <p:sldId id="524" r:id="rId130"/>
    <p:sldId id="528" r:id="rId131"/>
    <p:sldId id="526" r:id="rId132"/>
    <p:sldId id="525" r:id="rId133"/>
    <p:sldId id="512" r:id="rId134"/>
    <p:sldId id="513" r:id="rId135"/>
    <p:sldId id="514" r:id="rId136"/>
    <p:sldId id="515" r:id="rId137"/>
    <p:sldId id="516" r:id="rId138"/>
    <p:sldId id="385" r:id="rId139"/>
    <p:sldId id="329" r:id="rId140"/>
    <p:sldId id="340" r:id="rId141"/>
    <p:sldId id="410" r:id="rId142"/>
    <p:sldId id="339" r:id="rId143"/>
    <p:sldId id="342" r:id="rId144"/>
    <p:sldId id="400" r:id="rId145"/>
    <p:sldId id="343" r:id="rId146"/>
    <p:sldId id="371" r:id="rId147"/>
    <p:sldId id="333" r:id="rId148"/>
    <p:sldId id="401" r:id="rId149"/>
    <p:sldId id="310" r:id="rId150"/>
    <p:sldId id="311" r:id="rId151"/>
    <p:sldId id="377" r:id="rId152"/>
    <p:sldId id="341" r:id="rId153"/>
    <p:sldId id="314" r:id="rId154"/>
    <p:sldId id="376" r:id="rId155"/>
    <p:sldId id="345" r:id="rId156"/>
    <p:sldId id="344" r:id="rId157"/>
    <p:sldId id="429" r:id="rId158"/>
    <p:sldId id="418" r:id="rId159"/>
    <p:sldId id="425" r:id="rId160"/>
    <p:sldId id="582" r:id="rId161"/>
    <p:sldId id="583" r:id="rId162"/>
    <p:sldId id="578" r:id="rId163"/>
    <p:sldId id="360" r:id="rId164"/>
    <p:sldId id="407" r:id="rId165"/>
    <p:sldId id="580" r:id="rId166"/>
    <p:sldId id="581" r:id="rId167"/>
    <p:sldId id="325" r:id="rId168"/>
    <p:sldId id="326" r:id="rId169"/>
    <p:sldId id="586" r:id="rId170"/>
    <p:sldId id="387" r:id="rId171"/>
    <p:sldId id="391" r:id="rId172"/>
    <p:sldId id="370" r:id="rId173"/>
    <p:sldId id="369" r:id="rId174"/>
    <p:sldId id="584" r:id="rId175"/>
    <p:sldId id="585" r:id="rId176"/>
    <p:sldId id="374" r:id="rId177"/>
    <p:sldId id="320" r:id="rId178"/>
    <p:sldId id="381" r:id="rId179"/>
    <p:sldId id="380" r:id="rId180"/>
    <p:sldId id="379" r:id="rId181"/>
    <p:sldId id="393" r:id="rId182"/>
    <p:sldId id="375" r:id="rId183"/>
    <p:sldId id="382" r:id="rId184"/>
    <p:sldId id="351" r:id="rId185"/>
    <p:sldId id="352" r:id="rId186"/>
    <p:sldId id="324" r:id="rId187"/>
    <p:sldId id="327" r:id="rId188"/>
    <p:sldId id="384" r:id="rId189"/>
    <p:sldId id="419" r:id="rId190"/>
    <p:sldId id="356" r:id="rId191"/>
    <p:sldId id="353" r:id="rId192"/>
    <p:sldId id="388" r:id="rId193"/>
    <p:sldId id="386" r:id="rId194"/>
    <p:sldId id="413" r:id="rId195"/>
    <p:sldId id="336" r:id="rId196"/>
    <p:sldId id="406" r:id="rId1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72" autoAdjust="0"/>
  </p:normalViewPr>
  <p:slideViewPr>
    <p:cSldViewPr snapToGrid="0" snapToObjects="1">
      <p:cViewPr varScale="1">
        <p:scale>
          <a:sx n="81" d="100"/>
          <a:sy n="81" d="100"/>
        </p:scale>
        <p:origin x="-14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5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printerSettings" Target="printerSettings/printerSettings1.bin"/><Relationship Id="rId199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viewProps" Target="viewProps.xml"/><Relationship Id="rId201" Type="http://schemas.openxmlformats.org/officeDocument/2006/relationships/theme" Target="theme/theme1.xml"/><Relationship Id="rId202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Название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3A271A1-F6D6-438B-A432-4747EE7ECD40}" type="datetimeFigureOut">
              <a:rPr lang="en-US" smtClean="0"/>
              <a:pPr algn="ctr" eaLnBrk="1" latinLnBrk="0" hangingPunct="1"/>
              <a:t>16.01.12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Образец текста</a:t>
            </a:r>
          </a:p>
          <a:p>
            <a:pPr lvl="1" eaLnBrk="1" latinLnBrk="0" hangingPunct="1"/>
            <a:r>
              <a:rPr kumimoji="0" lang="en-US" smtClean="0"/>
              <a:t>Второй уровень</a:t>
            </a:r>
          </a:p>
          <a:p>
            <a:pPr lvl="2" eaLnBrk="1" latinLnBrk="0" hangingPunct="1"/>
            <a:r>
              <a:rPr kumimoji="0" lang="en-US" smtClean="0"/>
              <a:t>Третий уровень</a:t>
            </a:r>
          </a:p>
          <a:p>
            <a:pPr lvl="3" eaLnBrk="1" latinLnBrk="0" hangingPunct="1"/>
            <a:r>
              <a:rPr kumimoji="0" lang="en-US" smtClean="0"/>
              <a:t>Четвертый уровень</a:t>
            </a:r>
          </a:p>
          <a:p>
            <a:pPr lvl="4" eaLnBrk="1" latinLnBrk="0" hangingPunct="1"/>
            <a:r>
              <a:rPr kumimoji="0" lang="en-US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16.01.12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3" Type="http://schemas.openxmlformats.org/officeDocument/2006/relationships/image" Target="../media/image93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9.png"/><Relationship Id="rId3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Relationship Id="rId3" Type="http://schemas.openxmlformats.org/officeDocument/2006/relationships/image" Target="../media/image102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emf"/><Relationship Id="rId3" Type="http://schemas.openxmlformats.org/officeDocument/2006/relationships/image" Target="../media/image122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47.jpeg"/><Relationship Id="rId5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jpe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Relationship Id="rId3" Type="http://schemas.openxmlformats.org/officeDocument/2006/relationships/image" Target="../media/image1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3344" y="6050037"/>
            <a:ext cx="4472912" cy="685800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2800" dirty="0" smtClean="0">
                <a:solidFill>
                  <a:srgbClr val="000090"/>
                </a:solidFill>
              </a:rPr>
              <a:t>16 января 2012г. </a:t>
            </a:r>
            <a:r>
              <a:rPr lang="en-US" sz="2800" dirty="0" smtClean="0">
                <a:solidFill>
                  <a:srgbClr val="000090"/>
                </a:solidFill>
              </a:rPr>
              <a:t/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ru-RU" sz="2800" dirty="0" smtClean="0">
                <a:solidFill>
                  <a:srgbClr val="000090"/>
                </a:solidFill>
              </a:rPr>
              <a:t>Представительский корпус Казанского Кремля</a:t>
            </a:r>
            <a:endParaRPr lang="ru-RU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9701" y="323101"/>
            <a:ext cx="796216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0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Вручение второго тома </a:t>
            </a:r>
          </a:p>
          <a:p>
            <a:r>
              <a:rPr lang="ru-RU" sz="30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Книги благотворителей и благодарственных писем </a:t>
            </a:r>
          </a:p>
          <a:p>
            <a:r>
              <a:rPr lang="ru-RU" sz="30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Республиканского Фонда возрождения памятников истории и культуры Республики Татарстан</a:t>
            </a:r>
            <a:endParaRPr lang="ru-RU" sz="3000" b="1" i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413" y="3687180"/>
            <a:ext cx="4503797" cy="1657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7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t-RU" sz="2000" dirty="0">
                <a:solidFill>
                  <a:srgbClr val="000090"/>
                </a:solidFill>
              </a:rPr>
              <a:t>Первый заместитель генерального директора</a:t>
            </a:r>
            <a:endParaRPr lang="ru-RU" sz="2000" dirty="0">
              <a:solidFill>
                <a:srgbClr val="000090"/>
              </a:solidFill>
            </a:endParaRPr>
          </a:p>
          <a:p>
            <a:r>
              <a:rPr lang="tt-RU" sz="2000" dirty="0">
                <a:solidFill>
                  <a:srgbClr val="000090"/>
                </a:solidFill>
              </a:rPr>
              <a:t>Открытого акционерного общества «ТАТЭЛЕКТРОМОНТАЖ» 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Солуянов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Иван </a:t>
            </a:r>
            <a:r>
              <a:rPr lang="ru-RU" sz="3600" dirty="0" smtClean="0">
                <a:solidFill>
                  <a:srgbClr val="000090"/>
                </a:solidFill>
              </a:rPr>
              <a:t>Юрьевич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990" y="40924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18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Габдуллина </a:t>
            </a:r>
            <a:r>
              <a:rPr lang="ru-RU" sz="3600" dirty="0" smtClean="0">
                <a:solidFill>
                  <a:srgbClr val="000090"/>
                </a:solidFill>
              </a:rPr>
              <a:t>Розалия </a:t>
            </a:r>
            <a:r>
              <a:rPr lang="ru-RU" sz="3600" dirty="0" err="1">
                <a:solidFill>
                  <a:srgbClr val="000090"/>
                </a:solidFill>
              </a:rPr>
              <a:t>Мирзаевна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2000" dirty="0" smtClean="0">
                <a:solidFill>
                  <a:srgbClr val="000090"/>
                </a:solidFill>
              </a:rPr>
              <a:t>Руководитель ООО «</a:t>
            </a:r>
            <a:r>
              <a:rPr lang="ru-RU" sz="2000" dirty="0" err="1" smtClean="0">
                <a:solidFill>
                  <a:srgbClr val="000090"/>
                </a:solidFill>
              </a:rPr>
              <a:t>Камкомбанк</a:t>
            </a:r>
            <a:r>
              <a:rPr lang="ru-RU" sz="2000" dirty="0" smtClean="0">
                <a:solidFill>
                  <a:srgbClr val="000090"/>
                </a:solidFill>
              </a:rPr>
              <a:t>»</a:t>
            </a:r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6" name="Изображение 5" descr="Хазиев М.Ш.Воспоминания о Булгарах (1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21321"/>
            <a:ext cx="8049976" cy="504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0090"/>
                </a:solidFill>
              </a:rPr>
              <a:t>Благотворительный аукцион </a:t>
            </a:r>
            <a:br>
              <a:rPr lang="ru-RU" sz="3000" dirty="0" smtClean="0">
                <a:solidFill>
                  <a:srgbClr val="000090"/>
                </a:solidFill>
              </a:rPr>
            </a:br>
            <a:r>
              <a:rPr lang="ru-RU" sz="3000" dirty="0" err="1" smtClean="0">
                <a:solidFill>
                  <a:srgbClr val="000090"/>
                </a:solidFill>
              </a:rPr>
              <a:t>Набережночелнинской</a:t>
            </a:r>
            <a:r>
              <a:rPr lang="ru-RU" sz="3000" dirty="0" smtClean="0">
                <a:solidFill>
                  <a:srgbClr val="000090"/>
                </a:solidFill>
              </a:rPr>
              <a:t> картинной галереи</a:t>
            </a:r>
            <a:endParaRPr lang="ru-RU" sz="30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аукцион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866760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980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0090"/>
                </a:solidFill>
              </a:rPr>
              <a:t>Благотворительный аукцион </a:t>
            </a:r>
            <a:br>
              <a:rPr lang="ru-RU" sz="3000" dirty="0" smtClean="0">
                <a:solidFill>
                  <a:srgbClr val="000090"/>
                </a:solidFill>
              </a:rPr>
            </a:br>
            <a:r>
              <a:rPr lang="ru-RU" sz="3000" dirty="0" err="1" smtClean="0">
                <a:solidFill>
                  <a:srgbClr val="000090"/>
                </a:solidFill>
              </a:rPr>
              <a:t>Набережночелнинской</a:t>
            </a:r>
            <a:r>
              <a:rPr lang="ru-RU" sz="3000" dirty="0" smtClean="0">
                <a:solidFill>
                  <a:srgbClr val="000090"/>
                </a:solidFill>
              </a:rPr>
              <a:t> картинной галереи</a:t>
            </a:r>
            <a:endParaRPr lang="ru-RU" sz="3000" dirty="0">
              <a:solidFill>
                <a:srgbClr val="000090"/>
              </a:solidFill>
            </a:endParaRPr>
          </a:p>
        </p:txBody>
      </p:sp>
      <p:pic>
        <p:nvPicPr>
          <p:cNvPr id="6" name="Содержимое 5" descr="Интервью 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992198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772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0090"/>
                </a:solidFill>
              </a:rPr>
              <a:t>Благотворительный аукцион </a:t>
            </a:r>
            <a:br>
              <a:rPr lang="ru-RU" sz="3000" dirty="0" smtClean="0">
                <a:solidFill>
                  <a:srgbClr val="000090"/>
                </a:solidFill>
              </a:rPr>
            </a:br>
            <a:r>
              <a:rPr lang="ru-RU" sz="3000" dirty="0" err="1" smtClean="0">
                <a:solidFill>
                  <a:srgbClr val="000090"/>
                </a:solidFill>
              </a:rPr>
              <a:t>Набережночелнинской</a:t>
            </a:r>
            <a:r>
              <a:rPr lang="ru-RU" sz="3000" dirty="0" smtClean="0">
                <a:solidFill>
                  <a:srgbClr val="000090"/>
                </a:solidFill>
              </a:rPr>
              <a:t> картинной галереи</a:t>
            </a:r>
            <a:endParaRPr lang="ru-RU" sz="3000" dirty="0">
              <a:solidFill>
                <a:srgbClr val="000090"/>
              </a:solidFill>
            </a:endParaRPr>
          </a:p>
        </p:txBody>
      </p:sp>
      <p:pic>
        <p:nvPicPr>
          <p:cNvPr id="6" name="Содержимое 5" descr="выставка от возраждения к духовности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2133317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772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0090"/>
                </a:solidFill>
              </a:rPr>
              <a:t>Благотворительный аукцион </a:t>
            </a:r>
            <a:br>
              <a:rPr lang="ru-RU" sz="3000" dirty="0" smtClean="0">
                <a:solidFill>
                  <a:srgbClr val="000090"/>
                </a:solidFill>
              </a:rPr>
            </a:br>
            <a:r>
              <a:rPr lang="ru-RU" sz="3000" dirty="0" err="1" smtClean="0">
                <a:solidFill>
                  <a:srgbClr val="000090"/>
                </a:solidFill>
              </a:rPr>
              <a:t>Набережночелнинской</a:t>
            </a:r>
            <a:r>
              <a:rPr lang="ru-RU" sz="3000" dirty="0" smtClean="0">
                <a:solidFill>
                  <a:srgbClr val="000090"/>
                </a:solidFill>
              </a:rPr>
              <a:t> картинной галереи</a:t>
            </a:r>
            <a:endParaRPr lang="ru-RU" sz="30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выставка от возрождения к духовности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976518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490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0090"/>
                </a:solidFill>
              </a:rPr>
              <a:t>Благотворительный аукцион </a:t>
            </a:r>
            <a:br>
              <a:rPr lang="ru-RU" sz="3000" dirty="0" smtClean="0">
                <a:solidFill>
                  <a:srgbClr val="000090"/>
                </a:solidFill>
              </a:rPr>
            </a:br>
            <a:r>
              <a:rPr lang="ru-RU" sz="3000" dirty="0" err="1" smtClean="0">
                <a:solidFill>
                  <a:srgbClr val="000090"/>
                </a:solidFill>
              </a:rPr>
              <a:t>Набережночелнинской</a:t>
            </a:r>
            <a:r>
              <a:rPr lang="ru-RU" sz="3000" dirty="0" smtClean="0">
                <a:solidFill>
                  <a:srgbClr val="000090"/>
                </a:solidFill>
              </a:rPr>
              <a:t> картинной галереи</a:t>
            </a:r>
            <a:endParaRPr lang="ru-RU" sz="30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аукцион от возрождения к духовности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992198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490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0090"/>
                </a:solidFill>
              </a:rPr>
              <a:t>Благотворительный аукцион </a:t>
            </a:r>
            <a:br>
              <a:rPr lang="ru-RU" sz="3000" dirty="0" smtClean="0">
                <a:solidFill>
                  <a:srgbClr val="000090"/>
                </a:solidFill>
              </a:rPr>
            </a:br>
            <a:r>
              <a:rPr lang="ru-RU" sz="3000" dirty="0" err="1" smtClean="0">
                <a:solidFill>
                  <a:srgbClr val="000090"/>
                </a:solidFill>
              </a:rPr>
              <a:t>Набережночелнинской</a:t>
            </a:r>
            <a:r>
              <a:rPr lang="ru-RU" sz="3000" dirty="0" smtClean="0">
                <a:solidFill>
                  <a:srgbClr val="000090"/>
                </a:solidFill>
              </a:rPr>
              <a:t> картинной галереи</a:t>
            </a:r>
            <a:endParaRPr lang="ru-RU" sz="30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Петров. Золотой вечер.Булгары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992198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490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3999161"/>
          </a:xfrm>
        </p:spPr>
        <p:txBody>
          <a:bodyPr>
            <a:noAutofit/>
          </a:bodyPr>
          <a:lstStyle/>
          <a:p>
            <a:r>
              <a:rPr lang="ru-RU" sz="1700" dirty="0">
                <a:solidFill>
                  <a:srgbClr val="000090"/>
                </a:solidFill>
              </a:rPr>
              <a:t>Директор Филиала Казанского (Приволжского) федерального университета в </a:t>
            </a:r>
            <a:r>
              <a:rPr lang="ru-RU" sz="1700" dirty="0" err="1">
                <a:solidFill>
                  <a:srgbClr val="000090"/>
                </a:solidFill>
              </a:rPr>
              <a:t>г.Елабуга</a:t>
            </a:r>
            <a:r>
              <a:rPr lang="ru-RU" sz="1700" dirty="0">
                <a:solidFill>
                  <a:srgbClr val="000090"/>
                </a:solidFill>
              </a:rPr>
              <a:t> </a:t>
            </a:r>
            <a:endParaRPr lang="ru-RU" sz="1700" dirty="0" smtClean="0">
              <a:solidFill>
                <a:srgbClr val="000090"/>
              </a:solidFill>
            </a:endParaRPr>
          </a:p>
          <a:p>
            <a:endParaRPr lang="ru-RU" sz="1000" dirty="0">
              <a:solidFill>
                <a:srgbClr val="000090"/>
              </a:solidFill>
            </a:endParaRPr>
          </a:p>
          <a:p>
            <a:r>
              <a:rPr lang="ru-RU" sz="1700" i="1" dirty="0">
                <a:solidFill>
                  <a:srgbClr val="000090"/>
                </a:solidFill>
              </a:rPr>
              <a:t>Н</a:t>
            </a:r>
            <a:r>
              <a:rPr lang="ru-RU" sz="1700" i="1" dirty="0" smtClean="0">
                <a:solidFill>
                  <a:srgbClr val="000090"/>
                </a:solidFill>
              </a:rPr>
              <a:t>ачальник </a:t>
            </a:r>
            <a:r>
              <a:rPr lang="ru-RU" sz="1700" i="1" dirty="0">
                <a:solidFill>
                  <a:srgbClr val="000090"/>
                </a:solidFill>
              </a:rPr>
              <a:t>отдела социально-воспитательной </a:t>
            </a:r>
            <a:r>
              <a:rPr lang="ru-RU" sz="1700" i="1" dirty="0" smtClean="0">
                <a:solidFill>
                  <a:srgbClr val="000090"/>
                </a:solidFill>
              </a:rPr>
              <a:t>работы</a:t>
            </a:r>
            <a:r>
              <a:rPr lang="ru-RU" sz="1700" dirty="0" smtClean="0">
                <a:solidFill>
                  <a:srgbClr val="000090"/>
                </a:solidFill>
              </a:rPr>
              <a:t>: </a:t>
            </a:r>
          </a:p>
          <a:p>
            <a:r>
              <a:rPr lang="ru-RU" sz="1700" dirty="0" err="1" smtClean="0">
                <a:solidFill>
                  <a:srgbClr val="000090"/>
                </a:solidFill>
              </a:rPr>
              <a:t>Деготьков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>
                <a:solidFill>
                  <a:srgbClr val="000090"/>
                </a:solidFill>
              </a:rPr>
              <a:t>Александр Анатольевич </a:t>
            </a:r>
            <a:endParaRPr lang="ru-RU" sz="1700" dirty="0" smtClean="0">
              <a:solidFill>
                <a:srgbClr val="000090"/>
              </a:solidFill>
            </a:endParaRPr>
          </a:p>
          <a:p>
            <a:endParaRPr lang="ru-RU" sz="1000" dirty="0" smtClean="0">
              <a:solidFill>
                <a:srgbClr val="000090"/>
              </a:solidFill>
            </a:endParaRPr>
          </a:p>
          <a:p>
            <a:r>
              <a:rPr lang="ru-RU" sz="1700" i="1" dirty="0" smtClean="0">
                <a:solidFill>
                  <a:srgbClr val="000090"/>
                </a:solidFill>
              </a:rPr>
              <a:t>Студентки</a:t>
            </a:r>
            <a:r>
              <a:rPr lang="ru-RU" sz="1700" dirty="0" smtClean="0">
                <a:solidFill>
                  <a:srgbClr val="000090"/>
                </a:solidFill>
              </a:rPr>
              <a:t>: </a:t>
            </a:r>
          </a:p>
          <a:p>
            <a:r>
              <a:rPr lang="ru-RU" sz="1700" dirty="0">
                <a:solidFill>
                  <a:srgbClr val="000090"/>
                </a:solidFill>
              </a:rPr>
              <a:t>Минасова Кристина </a:t>
            </a:r>
            <a:r>
              <a:rPr lang="ru-RU" sz="1700" dirty="0" err="1" smtClean="0">
                <a:solidFill>
                  <a:srgbClr val="000090"/>
                </a:solidFill>
              </a:rPr>
              <a:t>Мавриковна</a:t>
            </a:r>
            <a:endParaRPr lang="ru-RU" sz="1700" dirty="0" smtClean="0">
              <a:solidFill>
                <a:srgbClr val="000090"/>
              </a:solidFill>
            </a:endParaRPr>
          </a:p>
          <a:p>
            <a:r>
              <a:rPr lang="ru-RU" sz="1700" dirty="0">
                <a:solidFill>
                  <a:srgbClr val="000090"/>
                </a:solidFill>
              </a:rPr>
              <a:t>Краснова Нина </a:t>
            </a:r>
            <a:r>
              <a:rPr lang="ru-RU" sz="1700" dirty="0" smtClean="0">
                <a:solidFill>
                  <a:srgbClr val="000090"/>
                </a:solidFill>
              </a:rPr>
              <a:t>Васильевна</a:t>
            </a:r>
          </a:p>
          <a:p>
            <a:r>
              <a:rPr lang="ru-RU" sz="1700" dirty="0" err="1">
                <a:solidFill>
                  <a:srgbClr val="000090"/>
                </a:solidFill>
              </a:rPr>
              <a:t>Маннанова</a:t>
            </a:r>
            <a:r>
              <a:rPr lang="ru-RU" sz="1700" dirty="0">
                <a:solidFill>
                  <a:srgbClr val="000090"/>
                </a:solidFill>
              </a:rPr>
              <a:t> </a:t>
            </a:r>
            <a:r>
              <a:rPr lang="ru-RU" sz="1700" dirty="0" err="1">
                <a:solidFill>
                  <a:srgbClr val="000090"/>
                </a:solidFill>
              </a:rPr>
              <a:t>Айгуль</a:t>
            </a:r>
            <a:r>
              <a:rPr lang="ru-RU" sz="1700" dirty="0">
                <a:solidFill>
                  <a:srgbClr val="000090"/>
                </a:solidFill>
              </a:rPr>
              <a:t> </a:t>
            </a:r>
            <a:endParaRPr lang="ru-RU" sz="1700" dirty="0" smtClean="0">
              <a:solidFill>
                <a:srgbClr val="000090"/>
              </a:solidFill>
            </a:endParaRPr>
          </a:p>
          <a:p>
            <a:r>
              <a:rPr lang="ru-RU" sz="1700" dirty="0">
                <a:solidFill>
                  <a:srgbClr val="000090"/>
                </a:solidFill>
              </a:rPr>
              <a:t>Устюжанина Оксана  </a:t>
            </a:r>
            <a:endParaRPr lang="ru-RU" sz="1700" dirty="0" smtClean="0">
              <a:solidFill>
                <a:srgbClr val="000090"/>
              </a:solidFill>
            </a:endParaRPr>
          </a:p>
          <a:p>
            <a:r>
              <a:rPr lang="ru-RU" sz="1700" dirty="0" err="1">
                <a:solidFill>
                  <a:srgbClr val="000090"/>
                </a:solidFill>
              </a:rPr>
              <a:t>Нураева</a:t>
            </a:r>
            <a:r>
              <a:rPr lang="ru-RU" sz="1700" dirty="0">
                <a:solidFill>
                  <a:srgbClr val="000090"/>
                </a:solidFill>
              </a:rPr>
              <a:t> Ольга </a:t>
            </a: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Мерзон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3600" dirty="0" smtClean="0">
                <a:solidFill>
                  <a:srgbClr val="000090"/>
                </a:solidFill>
              </a:rPr>
              <a:t>Елена Ефимовна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76" y="5122187"/>
            <a:ext cx="4068811" cy="1497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92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ЗА ВОЗРОЖДЕНИЕ!</a:t>
            </a:r>
            <a:endParaRPr lang="ru-RU" dirty="0"/>
          </a:p>
        </p:txBody>
      </p:sp>
      <p:pic>
        <p:nvPicPr>
          <p:cNvPr id="5" name="Содержимое 4" descr="символика (1)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08" r="-18008"/>
          <a:stretch>
            <a:fillRect/>
          </a:stretch>
        </p:blipFill>
        <p:spPr>
          <a:xfrm>
            <a:off x="612648" y="1819719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ЗА ВОЗРОЖДЕНИЕ!</a:t>
            </a:r>
            <a:endParaRPr lang="ru-RU" dirty="0"/>
          </a:p>
        </p:txBody>
      </p:sp>
      <p:pic>
        <p:nvPicPr>
          <p:cNvPr id="5" name="Содержимое 4" descr="круглый стол с Т.П (2).pn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Советник генерального директор  </a:t>
            </a:r>
            <a:r>
              <a:rPr lang="tt-RU" sz="2000" dirty="0">
                <a:solidFill>
                  <a:srgbClr val="000090"/>
                </a:solidFill>
              </a:rPr>
              <a:t>Открытого акционерного общества</a:t>
            </a:r>
            <a:r>
              <a:rPr lang="ru-RU" sz="2000" dirty="0">
                <a:solidFill>
                  <a:srgbClr val="000090"/>
                </a:solidFill>
              </a:rPr>
              <a:t> «</a:t>
            </a:r>
            <a:r>
              <a:rPr lang="ru-RU" sz="2000" dirty="0" err="1">
                <a:solidFill>
                  <a:srgbClr val="000090"/>
                </a:solidFill>
              </a:rPr>
              <a:t>Татнефтепром</a:t>
            </a:r>
            <a:r>
              <a:rPr lang="ru-RU" sz="2000" dirty="0">
                <a:solidFill>
                  <a:srgbClr val="000090"/>
                </a:solidFill>
              </a:rPr>
              <a:t>», </a:t>
            </a:r>
            <a:r>
              <a:rPr lang="ru-RU" sz="2000" dirty="0" err="1">
                <a:solidFill>
                  <a:srgbClr val="000090"/>
                </a:solidFill>
              </a:rPr>
              <a:t>Альметьевский</a:t>
            </a:r>
            <a:r>
              <a:rPr lang="ru-RU" sz="2000" dirty="0">
                <a:solidFill>
                  <a:srgbClr val="000090"/>
                </a:solidFill>
              </a:rPr>
              <a:t> район </a:t>
            </a:r>
            <a:endParaRPr lang="ru-RU" sz="2000" dirty="0" smtClean="0">
              <a:solidFill>
                <a:srgbClr val="000090"/>
              </a:solidFill>
            </a:endParaRPr>
          </a:p>
          <a:p>
            <a:endParaRPr lang="ru-RU" sz="1000" dirty="0" smtClean="0">
              <a:solidFill>
                <a:srgbClr val="000090"/>
              </a:solidFill>
            </a:endParaRPr>
          </a:p>
          <a:p>
            <a:r>
              <a:rPr lang="ru-RU" sz="2000" dirty="0" smtClean="0">
                <a:solidFill>
                  <a:srgbClr val="000090"/>
                </a:solidFill>
              </a:rPr>
              <a:t>с супругой </a:t>
            </a:r>
            <a:r>
              <a:rPr lang="ru-RU" sz="2000" dirty="0" err="1" smtClean="0">
                <a:solidFill>
                  <a:srgbClr val="000090"/>
                </a:solidFill>
              </a:rPr>
              <a:t>Зариповой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Гульфирой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Ярулловной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Зарипов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Ралиф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Каримович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990" y="42806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19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ЗА ВОЗРОЖДЕНИЕ!</a:t>
            </a:r>
            <a:endParaRPr lang="ru-RU" dirty="0"/>
          </a:p>
        </p:txBody>
      </p:sp>
      <p:pic>
        <p:nvPicPr>
          <p:cNvPr id="5" name="Содержимое 4" descr="флэш-моб акция возле университета (2)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775" y="1600200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ЗА ВОЗРОЖДЕНИЕ!</a:t>
            </a:r>
            <a:endParaRPr lang="ru-RU" dirty="0"/>
          </a:p>
        </p:txBody>
      </p:sp>
      <p:pic>
        <p:nvPicPr>
          <p:cNvPr id="5" name="Содержимое 4" descr="концерт по привлечению вузов-сторонников с участием Т.П (5).pn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</a:t>
            </a:r>
            <a:r>
              <a:rPr lang="ru-RU" dirty="0"/>
              <a:t>ЗА ВОЗРОЖДЕНИЕ!</a:t>
            </a:r>
          </a:p>
        </p:txBody>
      </p:sp>
      <p:pic>
        <p:nvPicPr>
          <p:cNvPr id="5" name="Содержимое 4" descr="концерт по привлечению вузов-сторонников с участием Т.П (3).pn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567" y="1620927"/>
            <a:ext cx="3886200" cy="4572000"/>
          </a:xfrm>
          <a:prstGeom prst="rect">
            <a:avLst/>
          </a:prstGeom>
        </p:spPr>
      </p:pic>
      <p:pic>
        <p:nvPicPr>
          <p:cNvPr id="7" name="Содержимое 6" descr="концерт по привлечению вузов-сторонников с участием Т.П (6).pn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609600" y="1589567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642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</a:t>
            </a:r>
            <a:r>
              <a:rPr lang="ru-RU" dirty="0" smtClean="0"/>
              <a:t>- ЗА ВОЗРОЖДЕНИЕ!</a:t>
            </a:r>
            <a:endParaRPr lang="ru-RU" dirty="0"/>
          </a:p>
        </p:txBody>
      </p:sp>
      <p:pic>
        <p:nvPicPr>
          <p:cNvPr id="5" name="Содержимое 4" descr="концерт по привлечению вузов-сторонников с участием Т.П (2).pn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05" r="-8505"/>
          <a:stretch>
            <a:fillRect/>
          </a:stretch>
        </p:blipFill>
        <p:spPr>
          <a:xfrm>
            <a:off x="15678" y="1600200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ЗА ВОЗРОЖДЕНИЕ!</a:t>
            </a:r>
            <a:endParaRPr lang="ru-RU" dirty="0"/>
          </a:p>
        </p:txBody>
      </p:sp>
      <p:pic>
        <p:nvPicPr>
          <p:cNvPr id="7" name="Содержимое 6" descr="символика (2)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366" y="1588931"/>
            <a:ext cx="4217294" cy="4666078"/>
          </a:xfrm>
          <a:prstGeom prst="rect">
            <a:avLst/>
          </a:prstGeom>
        </p:spPr>
      </p:pic>
      <p:pic>
        <p:nvPicPr>
          <p:cNvPr id="9" name="Содержимое 8" descr="Я-за. Итоги акции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715006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ЗА ВОЗРОЖДЕНИЕ!</a:t>
            </a:r>
            <a:endParaRPr lang="ru-RU" dirty="0"/>
          </a:p>
        </p:txBody>
      </p:sp>
      <p:pic>
        <p:nvPicPr>
          <p:cNvPr id="5" name="Содержимое 4" descr="флэш-моб акция возле университета (1)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Я- ЗА ВОЗРОЖДЕНИЕ!</a:t>
            </a:r>
            <a:endParaRPr lang="ru-RU" dirty="0"/>
          </a:p>
        </p:txBody>
      </p:sp>
      <p:pic>
        <p:nvPicPr>
          <p:cNvPr id="6" name="Содержимое 5" descr="флэш-моб акция возле университета (3)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1" r="-1591"/>
          <a:stretch>
            <a:fillRect/>
          </a:stretch>
        </p:blipFill>
        <p:spPr>
          <a:xfrm>
            <a:off x="612775" y="1600200"/>
            <a:ext cx="8153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55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1"/>
            <a:ext cx="7123113" cy="225869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0090"/>
                </a:solidFill>
              </a:rPr>
              <a:t>Заместитель директора </a:t>
            </a:r>
            <a:r>
              <a:rPr lang="ru-RU" sz="1800" dirty="0" err="1">
                <a:solidFill>
                  <a:srgbClr val="000090"/>
                </a:solidFill>
              </a:rPr>
              <a:t>Чистопольского</a:t>
            </a:r>
            <a:r>
              <a:rPr lang="ru-RU" sz="1800" dirty="0">
                <a:solidFill>
                  <a:srgbClr val="000090"/>
                </a:solidFill>
              </a:rPr>
              <a:t> педагогического колледжа </a:t>
            </a:r>
            <a:endParaRPr lang="ru-RU" sz="1800" dirty="0" smtClean="0">
              <a:solidFill>
                <a:srgbClr val="000090"/>
              </a:solidFill>
            </a:endParaRPr>
          </a:p>
          <a:p>
            <a:endParaRPr lang="ru-RU" sz="1800" dirty="0">
              <a:solidFill>
                <a:srgbClr val="000090"/>
              </a:solidFill>
            </a:endParaRPr>
          </a:p>
          <a:p>
            <a:r>
              <a:rPr lang="ru-RU" sz="1800" i="1" dirty="0">
                <a:solidFill>
                  <a:srgbClr val="000090"/>
                </a:solidFill>
              </a:rPr>
              <a:t>Учащиеся </a:t>
            </a:r>
            <a:r>
              <a:rPr lang="ru-RU" sz="1800" i="1" dirty="0" smtClean="0">
                <a:solidFill>
                  <a:srgbClr val="000090"/>
                </a:solidFill>
              </a:rPr>
              <a:t>колледжа: </a:t>
            </a:r>
          </a:p>
          <a:p>
            <a:r>
              <a:rPr lang="ru-RU" sz="1800" dirty="0" err="1">
                <a:solidFill>
                  <a:srgbClr val="000090"/>
                </a:solidFill>
              </a:rPr>
              <a:t>Мазидуллина</a:t>
            </a:r>
            <a:r>
              <a:rPr lang="ru-RU" sz="1800" dirty="0">
                <a:solidFill>
                  <a:srgbClr val="000090"/>
                </a:solidFill>
              </a:rPr>
              <a:t> Алина </a:t>
            </a:r>
            <a:r>
              <a:rPr lang="ru-RU" sz="1800" dirty="0" err="1" smtClean="0">
                <a:solidFill>
                  <a:srgbClr val="000090"/>
                </a:solidFill>
              </a:rPr>
              <a:t>Самигулловна</a:t>
            </a:r>
            <a:endParaRPr lang="ru-RU" sz="1800" dirty="0" smtClean="0">
              <a:solidFill>
                <a:srgbClr val="000090"/>
              </a:solidFill>
            </a:endParaRPr>
          </a:p>
          <a:p>
            <a:r>
              <a:rPr lang="ru-RU" sz="1800" dirty="0">
                <a:solidFill>
                  <a:srgbClr val="000090"/>
                </a:solidFill>
              </a:rPr>
              <a:t>Хайруллина </a:t>
            </a:r>
            <a:r>
              <a:rPr lang="ru-RU" sz="1800" dirty="0" err="1">
                <a:solidFill>
                  <a:srgbClr val="000090"/>
                </a:solidFill>
              </a:rPr>
              <a:t>Чечке</a:t>
            </a:r>
            <a:r>
              <a:rPr lang="ru-RU" sz="1800" dirty="0">
                <a:solidFill>
                  <a:srgbClr val="000090"/>
                </a:solidFill>
              </a:rPr>
              <a:t> </a:t>
            </a:r>
            <a:r>
              <a:rPr lang="ru-RU" sz="1800" dirty="0" err="1">
                <a:solidFill>
                  <a:srgbClr val="000090"/>
                </a:solidFill>
              </a:rPr>
              <a:t>Алмазовна</a:t>
            </a:r>
            <a:r>
              <a:rPr lang="ru-RU" sz="18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Беляева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Светлана </a:t>
            </a:r>
            <a:r>
              <a:rPr lang="ru-RU" sz="3600" dirty="0" smtClean="0">
                <a:solidFill>
                  <a:srgbClr val="000090"/>
                </a:solidFill>
              </a:rPr>
              <a:t>Юрьевна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506" y="4845091"/>
            <a:ext cx="4864382" cy="179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33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1"/>
            <a:ext cx="7123113" cy="225869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0090"/>
                </a:solidFill>
              </a:rPr>
              <a:t>Председатель Координационного совета добровольческого движения Республики Татарстан </a:t>
            </a:r>
            <a:endParaRPr lang="ru-RU" sz="1800" dirty="0" smtClean="0">
              <a:solidFill>
                <a:srgbClr val="000090"/>
              </a:solidFill>
            </a:endParaRPr>
          </a:p>
          <a:p>
            <a:endParaRPr lang="ru-RU" sz="1800" dirty="0" smtClean="0">
              <a:solidFill>
                <a:srgbClr val="000090"/>
              </a:solidFill>
            </a:endParaRPr>
          </a:p>
          <a:p>
            <a:r>
              <a:rPr lang="ru-RU" sz="1800" i="1" dirty="0">
                <a:solidFill>
                  <a:srgbClr val="000090"/>
                </a:solidFill>
              </a:rPr>
              <a:t>Активисты добровольческого </a:t>
            </a:r>
            <a:r>
              <a:rPr lang="ru-RU" sz="1800" i="1" dirty="0" smtClean="0">
                <a:solidFill>
                  <a:srgbClr val="000090"/>
                </a:solidFill>
              </a:rPr>
              <a:t>движения:</a:t>
            </a:r>
          </a:p>
          <a:p>
            <a:r>
              <a:rPr lang="ru-RU" sz="1800" dirty="0" err="1">
                <a:solidFill>
                  <a:srgbClr val="000090"/>
                </a:solidFill>
              </a:rPr>
              <a:t>Багаева</a:t>
            </a:r>
            <a:r>
              <a:rPr lang="ru-RU" sz="1800" dirty="0">
                <a:solidFill>
                  <a:srgbClr val="000090"/>
                </a:solidFill>
              </a:rPr>
              <a:t> Мария Николаевна </a:t>
            </a:r>
            <a:endParaRPr lang="ru-RU" sz="1800" dirty="0" smtClean="0">
              <a:solidFill>
                <a:srgbClr val="000090"/>
              </a:solidFill>
            </a:endParaRPr>
          </a:p>
          <a:p>
            <a:r>
              <a:rPr lang="ru-RU" sz="1800" dirty="0">
                <a:solidFill>
                  <a:srgbClr val="000090"/>
                </a:solidFill>
              </a:rPr>
              <a:t>Минаева Ксения Александровна </a:t>
            </a:r>
            <a:endParaRPr lang="ru-RU" sz="1800" i="1" dirty="0">
              <a:solidFill>
                <a:srgbClr val="000090"/>
              </a:solidFill>
            </a:endParaRPr>
          </a:p>
          <a:p>
            <a:endParaRPr lang="ru-RU" sz="1800" dirty="0">
              <a:solidFill>
                <a:srgbClr val="000090"/>
              </a:solidFill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Латыпова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Дина </a:t>
            </a:r>
            <a:r>
              <a:rPr lang="ru-RU" sz="3600" dirty="0" smtClean="0">
                <a:solidFill>
                  <a:srgbClr val="000090"/>
                </a:solidFill>
              </a:rPr>
              <a:t>Юрьевна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506" y="4845091"/>
            <a:ext cx="4864382" cy="179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26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1"/>
            <a:ext cx="7123113" cy="225869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00090"/>
                </a:solidFill>
              </a:rPr>
              <a:t>Командир Студенческого археологического отряда «Свияжск» </a:t>
            </a:r>
            <a:endParaRPr lang="ru-RU" sz="1600" dirty="0" smtClean="0">
              <a:solidFill>
                <a:srgbClr val="000090"/>
              </a:solidFill>
            </a:endParaRPr>
          </a:p>
          <a:p>
            <a:endParaRPr lang="ru-RU" sz="1600" dirty="0" smtClean="0">
              <a:solidFill>
                <a:srgbClr val="000090"/>
              </a:solidFill>
            </a:endParaRPr>
          </a:p>
          <a:p>
            <a:r>
              <a:rPr lang="ru-RU" sz="1600" i="1" dirty="0" smtClean="0">
                <a:solidFill>
                  <a:srgbClr val="000090"/>
                </a:solidFill>
              </a:rPr>
              <a:t>Бойцы </a:t>
            </a:r>
            <a:r>
              <a:rPr lang="ru-RU" sz="1600" i="1" dirty="0">
                <a:solidFill>
                  <a:srgbClr val="000090"/>
                </a:solidFill>
              </a:rPr>
              <a:t>Студенческого археологического отряда «Свияжск</a:t>
            </a:r>
            <a:r>
              <a:rPr lang="ru-RU" sz="1600" i="1" dirty="0" smtClean="0">
                <a:solidFill>
                  <a:srgbClr val="000090"/>
                </a:solidFill>
              </a:rPr>
              <a:t>»:</a:t>
            </a:r>
          </a:p>
          <a:p>
            <a:r>
              <a:rPr lang="ru-RU" sz="1600" dirty="0">
                <a:solidFill>
                  <a:srgbClr val="000090"/>
                </a:solidFill>
              </a:rPr>
              <a:t>Бушуев Антон Владимирович </a:t>
            </a:r>
            <a:endParaRPr lang="ru-RU" sz="1600" dirty="0" smtClean="0">
              <a:solidFill>
                <a:srgbClr val="000090"/>
              </a:solidFill>
            </a:endParaRPr>
          </a:p>
          <a:p>
            <a:r>
              <a:rPr lang="ru-RU" sz="1600" dirty="0" err="1">
                <a:solidFill>
                  <a:srgbClr val="000090"/>
                </a:solidFill>
              </a:rPr>
              <a:t>Радионов</a:t>
            </a:r>
            <a:r>
              <a:rPr lang="ru-RU" sz="1600" dirty="0">
                <a:solidFill>
                  <a:srgbClr val="000090"/>
                </a:solidFill>
              </a:rPr>
              <a:t> Илья Евгеньевич </a:t>
            </a:r>
            <a:endParaRPr lang="ru-RU" sz="1600" dirty="0" smtClean="0">
              <a:solidFill>
                <a:srgbClr val="000090"/>
              </a:solidFill>
            </a:endParaRPr>
          </a:p>
          <a:p>
            <a:r>
              <a:rPr lang="ru-RU" sz="1600" dirty="0" err="1">
                <a:solidFill>
                  <a:srgbClr val="000090"/>
                </a:solidFill>
              </a:rPr>
              <a:t>Сабирзянова</a:t>
            </a:r>
            <a:r>
              <a:rPr lang="ru-RU" sz="1600" dirty="0">
                <a:solidFill>
                  <a:srgbClr val="000090"/>
                </a:solidFill>
              </a:rPr>
              <a:t> </a:t>
            </a:r>
            <a:r>
              <a:rPr lang="ru-RU" sz="1600" dirty="0" err="1">
                <a:solidFill>
                  <a:srgbClr val="000090"/>
                </a:solidFill>
              </a:rPr>
              <a:t>Ильсия</a:t>
            </a:r>
            <a:r>
              <a:rPr lang="ru-RU" sz="1600" dirty="0">
                <a:solidFill>
                  <a:srgbClr val="000090"/>
                </a:solidFill>
              </a:rPr>
              <a:t> </a:t>
            </a:r>
            <a:r>
              <a:rPr lang="ru-RU" sz="1600" dirty="0" err="1">
                <a:solidFill>
                  <a:srgbClr val="000090"/>
                </a:solidFill>
              </a:rPr>
              <a:t>Рифкатовна</a:t>
            </a:r>
            <a:endParaRPr lang="ru-RU" sz="1600" dirty="0">
              <a:solidFill>
                <a:srgbClr val="000090"/>
              </a:solidFill>
            </a:endParaRPr>
          </a:p>
          <a:p>
            <a:r>
              <a:rPr lang="ru-RU" sz="1600" dirty="0">
                <a:solidFill>
                  <a:srgbClr val="000090"/>
                </a:solidFill>
              </a:rPr>
              <a:t>Романов Алексей Андреевич </a:t>
            </a:r>
          </a:p>
          <a:p>
            <a:endParaRPr lang="ru-RU" sz="1800" b="1" dirty="0"/>
          </a:p>
          <a:p>
            <a:endParaRPr lang="ru-RU" sz="1800" dirty="0"/>
          </a:p>
          <a:p>
            <a:endParaRPr lang="ru-RU" sz="1800" dirty="0">
              <a:solidFill>
                <a:srgbClr val="000090"/>
              </a:solidFill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Бабков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3600" dirty="0" smtClean="0">
                <a:solidFill>
                  <a:srgbClr val="000090"/>
                </a:solidFill>
              </a:rPr>
              <a:t>Алексей Евгеньевич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506" y="4845091"/>
            <a:ext cx="4864382" cy="179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87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Министр внутренних дел по РТ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Сафаров 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3600" dirty="0" err="1" smtClean="0">
                <a:solidFill>
                  <a:srgbClr val="000090"/>
                </a:solidFill>
              </a:rPr>
              <a:t>Асгат</a:t>
            </a:r>
            <a:r>
              <a:rPr lang="ru-RU" sz="3600" dirty="0" smtClean="0">
                <a:solidFill>
                  <a:srgbClr val="000090"/>
                </a:solidFill>
              </a:rPr>
              <a:t> Ахметович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8102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38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«</a:t>
            </a:r>
            <a:r>
              <a:rPr lang="ru-RU" sz="3300" dirty="0" smtClean="0">
                <a:solidFill>
                  <a:srgbClr val="000090"/>
                </a:solidFill>
              </a:rPr>
              <a:t>Свияжск</a:t>
            </a:r>
            <a:r>
              <a:rPr lang="ru-RU" sz="3300" dirty="0">
                <a:solidFill>
                  <a:srgbClr val="000090"/>
                </a:solidFill>
              </a:rPr>
              <a:t>» </a:t>
            </a:r>
            <a:endParaRPr lang="ru-RU" sz="3300" dirty="0"/>
          </a:p>
        </p:txBody>
      </p:sp>
      <p:pic>
        <p:nvPicPr>
          <p:cNvPr id="15" name="Содержимое 14" descr="x_6106d8b0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534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«</a:t>
            </a:r>
            <a:r>
              <a:rPr lang="ru-RU" sz="3300" dirty="0" smtClean="0">
                <a:solidFill>
                  <a:srgbClr val="000090"/>
                </a:solidFill>
              </a:rPr>
              <a:t>Свияжск</a:t>
            </a:r>
            <a:r>
              <a:rPr lang="ru-RU" sz="3300" dirty="0">
                <a:solidFill>
                  <a:srgbClr val="000090"/>
                </a:solidFill>
              </a:rPr>
              <a:t>» </a:t>
            </a:r>
            <a:endParaRPr lang="ru-RU" sz="3300" dirty="0"/>
          </a:p>
        </p:txBody>
      </p:sp>
      <p:pic>
        <p:nvPicPr>
          <p:cNvPr id="6" name="Содержимое 5" descr="print_5364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589088"/>
            <a:ext cx="3886200" cy="4572000"/>
          </a:xfrm>
          <a:prstGeom prst="rect">
            <a:avLst/>
          </a:prstGeom>
        </p:spPr>
      </p:pic>
      <p:pic>
        <p:nvPicPr>
          <p:cNvPr id="8" name="Содержимое 7" descr="print_5366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7"/>
          <a:stretch/>
        </p:blipFill>
        <p:spPr>
          <a:xfrm>
            <a:off x="5040277" y="1621648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534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«</a:t>
            </a:r>
            <a:r>
              <a:rPr lang="ru-RU" sz="3300" dirty="0" smtClean="0">
                <a:solidFill>
                  <a:srgbClr val="000090"/>
                </a:solidFill>
              </a:rPr>
              <a:t>Свияжск</a:t>
            </a:r>
            <a:r>
              <a:rPr lang="ru-RU" sz="3300" dirty="0">
                <a:solidFill>
                  <a:srgbClr val="000090"/>
                </a:solidFill>
              </a:rPr>
              <a:t>» </a:t>
            </a:r>
            <a:endParaRPr lang="ru-RU" sz="3300" dirty="0"/>
          </a:p>
        </p:txBody>
      </p:sp>
      <p:pic>
        <p:nvPicPr>
          <p:cNvPr id="7" name="Содержимое 6" descr="x_d80d80a6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534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>
                <a:solidFill>
                  <a:srgbClr val="000090"/>
                </a:solidFill>
              </a:rPr>
              <a:t>Работа археологического отряда «Свияжск» </a:t>
            </a:r>
            <a:endParaRPr lang="ru-RU" sz="3000" dirty="0"/>
          </a:p>
        </p:txBody>
      </p:sp>
      <p:pic>
        <p:nvPicPr>
          <p:cNvPr id="5" name="Содержимое 4" descr="x_da508b6e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45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«</a:t>
            </a:r>
            <a:r>
              <a:rPr lang="ru-RU" sz="3300" dirty="0" smtClean="0">
                <a:solidFill>
                  <a:srgbClr val="000090"/>
                </a:solidFill>
              </a:rPr>
              <a:t>Свияжск</a:t>
            </a:r>
            <a:r>
              <a:rPr lang="ru-RU" sz="3300" dirty="0">
                <a:solidFill>
                  <a:srgbClr val="000090"/>
                </a:solidFill>
              </a:rPr>
              <a:t>» </a:t>
            </a:r>
            <a:endParaRPr lang="ru-RU" sz="3300" dirty="0"/>
          </a:p>
        </p:txBody>
      </p:sp>
      <p:pic>
        <p:nvPicPr>
          <p:cNvPr id="6" name="Содержимое 5" descr="print_5370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Содержимое 7" descr="print_5371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013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«</a:t>
            </a:r>
            <a:r>
              <a:rPr lang="ru-RU" sz="3300" dirty="0" smtClean="0">
                <a:solidFill>
                  <a:srgbClr val="000090"/>
                </a:solidFill>
              </a:rPr>
              <a:t>Свияжск</a:t>
            </a:r>
            <a:r>
              <a:rPr lang="ru-RU" sz="3300" dirty="0">
                <a:solidFill>
                  <a:srgbClr val="000090"/>
                </a:solidFill>
              </a:rPr>
              <a:t>» </a:t>
            </a:r>
            <a:endParaRPr lang="ru-RU" sz="3300" dirty="0"/>
          </a:p>
        </p:txBody>
      </p:sp>
      <p:pic>
        <p:nvPicPr>
          <p:cNvPr id="7" name="Содержимое 6" descr="print_6565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534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1"/>
            <a:ext cx="7123113" cy="225869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00090"/>
                </a:solidFill>
              </a:rPr>
              <a:t>Командир Студенческого археологического отряда «Болгар» </a:t>
            </a:r>
            <a:endParaRPr lang="ru-RU" sz="1600" dirty="0" smtClean="0">
              <a:solidFill>
                <a:srgbClr val="000090"/>
              </a:solidFill>
            </a:endParaRPr>
          </a:p>
          <a:p>
            <a:endParaRPr lang="ru-RU" sz="1600" dirty="0" smtClean="0">
              <a:solidFill>
                <a:srgbClr val="000090"/>
              </a:solidFill>
            </a:endParaRPr>
          </a:p>
          <a:p>
            <a:r>
              <a:rPr lang="ru-RU" sz="1600" i="1" dirty="0">
                <a:solidFill>
                  <a:srgbClr val="000090"/>
                </a:solidFill>
              </a:rPr>
              <a:t>Бойцы Студенческого археологического отряда «Болгар</a:t>
            </a:r>
            <a:r>
              <a:rPr lang="ru-RU" sz="1600" i="1" dirty="0" smtClean="0">
                <a:solidFill>
                  <a:srgbClr val="000090"/>
                </a:solidFill>
              </a:rPr>
              <a:t>»:</a:t>
            </a:r>
          </a:p>
          <a:p>
            <a:r>
              <a:rPr lang="ru-RU" sz="1600" dirty="0" err="1">
                <a:solidFill>
                  <a:srgbClr val="000090"/>
                </a:solidFill>
              </a:rPr>
              <a:t>Сабиров</a:t>
            </a:r>
            <a:r>
              <a:rPr lang="ru-RU" sz="1600" dirty="0">
                <a:solidFill>
                  <a:srgbClr val="000090"/>
                </a:solidFill>
              </a:rPr>
              <a:t> Руслан </a:t>
            </a:r>
            <a:r>
              <a:rPr lang="ru-RU" sz="1600" dirty="0" err="1">
                <a:solidFill>
                  <a:srgbClr val="000090"/>
                </a:solidFill>
              </a:rPr>
              <a:t>Рафаилевич</a:t>
            </a:r>
            <a:r>
              <a:rPr lang="ru-RU" sz="1600" dirty="0">
                <a:solidFill>
                  <a:srgbClr val="000090"/>
                </a:solidFill>
              </a:rPr>
              <a:t> </a:t>
            </a:r>
            <a:endParaRPr lang="ru-RU" sz="1600" i="1" dirty="0" smtClean="0">
              <a:solidFill>
                <a:srgbClr val="000090"/>
              </a:solidFill>
            </a:endParaRPr>
          </a:p>
          <a:p>
            <a:r>
              <a:rPr lang="ru-RU" sz="1600" dirty="0">
                <a:solidFill>
                  <a:srgbClr val="000090"/>
                </a:solidFill>
              </a:rPr>
              <a:t>Булыгин Денис Андреевич </a:t>
            </a:r>
            <a:endParaRPr lang="ru-RU" sz="1600" dirty="0" smtClean="0">
              <a:solidFill>
                <a:srgbClr val="000090"/>
              </a:solidFill>
            </a:endParaRPr>
          </a:p>
          <a:p>
            <a:r>
              <a:rPr lang="ru-RU" sz="1600" dirty="0">
                <a:solidFill>
                  <a:srgbClr val="000090"/>
                </a:solidFill>
              </a:rPr>
              <a:t>Захарова Екатерина Михайловна </a:t>
            </a:r>
            <a:endParaRPr lang="ru-RU" sz="1600" dirty="0" smtClean="0">
              <a:solidFill>
                <a:srgbClr val="000090"/>
              </a:solidFill>
            </a:endParaRPr>
          </a:p>
          <a:p>
            <a:r>
              <a:rPr lang="ru-RU" sz="1600" dirty="0">
                <a:solidFill>
                  <a:srgbClr val="000090"/>
                </a:solidFill>
              </a:rPr>
              <a:t>Романов Михаил Андреевич </a:t>
            </a:r>
            <a:endParaRPr lang="ru-RU" sz="1600" dirty="0" smtClean="0">
              <a:solidFill>
                <a:srgbClr val="000090"/>
              </a:solidFill>
            </a:endParaRPr>
          </a:p>
          <a:p>
            <a:r>
              <a:rPr lang="ru-RU" sz="1600" dirty="0" err="1">
                <a:solidFill>
                  <a:srgbClr val="000090"/>
                </a:solidFill>
              </a:rPr>
              <a:t>Дроздецкая</a:t>
            </a:r>
            <a:r>
              <a:rPr lang="ru-RU" sz="1600" dirty="0">
                <a:solidFill>
                  <a:srgbClr val="000090"/>
                </a:solidFill>
              </a:rPr>
              <a:t> Олеся Вадимовна </a:t>
            </a:r>
          </a:p>
          <a:p>
            <a:endParaRPr lang="ru-RU" sz="1600" dirty="0">
              <a:solidFill>
                <a:srgbClr val="000090"/>
              </a:solidFill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Антонов 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3600" dirty="0" smtClean="0">
                <a:solidFill>
                  <a:srgbClr val="000090"/>
                </a:solidFill>
              </a:rPr>
              <a:t>Сергей Сергеевич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1102" y="4976321"/>
            <a:ext cx="4507786" cy="1658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75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</a:t>
            </a:r>
            <a:r>
              <a:rPr lang="ru-RU" sz="3300" dirty="0" smtClean="0">
                <a:solidFill>
                  <a:srgbClr val="000090"/>
                </a:solidFill>
              </a:rPr>
              <a:t>«Болгар» </a:t>
            </a:r>
            <a:endParaRPr lang="ru-RU" sz="3300" dirty="0"/>
          </a:p>
        </p:txBody>
      </p:sp>
      <p:pic>
        <p:nvPicPr>
          <p:cNvPr id="5" name="Содержимое 4" descr="x_c9a1cfb8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92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</a:t>
            </a:r>
            <a:r>
              <a:rPr lang="ru-RU" sz="3300" dirty="0" smtClean="0">
                <a:solidFill>
                  <a:srgbClr val="000090"/>
                </a:solidFill>
              </a:rPr>
              <a:t>«Болгар» </a:t>
            </a:r>
            <a:endParaRPr lang="ru-RU" sz="3300" dirty="0"/>
          </a:p>
        </p:txBody>
      </p:sp>
      <p:pic>
        <p:nvPicPr>
          <p:cNvPr id="6" name="Содержимое 5" descr="x_3d040fee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75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</a:t>
            </a:r>
            <a:r>
              <a:rPr lang="ru-RU" sz="3300" dirty="0" smtClean="0">
                <a:solidFill>
                  <a:srgbClr val="000090"/>
                </a:solidFill>
              </a:rPr>
              <a:t>«Болгар» </a:t>
            </a:r>
            <a:endParaRPr lang="ru-RU" sz="3300" dirty="0"/>
          </a:p>
        </p:txBody>
      </p:sp>
      <p:pic>
        <p:nvPicPr>
          <p:cNvPr id="5" name="Содержимое 4" descr="x_5258e06f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Министр земельных и имущественных отношений </a:t>
            </a:r>
            <a:endParaRPr lang="ru-RU" sz="2000" dirty="0" smtClean="0">
              <a:solidFill>
                <a:srgbClr val="000090"/>
              </a:solidFill>
            </a:endParaRPr>
          </a:p>
          <a:p>
            <a:r>
              <a:rPr lang="ru-RU" sz="2000" dirty="0" smtClean="0">
                <a:solidFill>
                  <a:srgbClr val="000090"/>
                </a:solidFill>
              </a:rPr>
              <a:t>Республики Татарстан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Хамаев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Азат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Киямович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8102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14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</a:t>
            </a:r>
            <a:r>
              <a:rPr lang="ru-RU" sz="3300" dirty="0" smtClean="0">
                <a:solidFill>
                  <a:srgbClr val="000090"/>
                </a:solidFill>
              </a:rPr>
              <a:t>«Болгар» </a:t>
            </a:r>
            <a:endParaRPr lang="ru-RU" sz="3300" dirty="0"/>
          </a:p>
        </p:txBody>
      </p:sp>
      <p:pic>
        <p:nvPicPr>
          <p:cNvPr id="5" name="Содержимое 4" descr="x_3bb17ffb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92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</a:t>
            </a:r>
            <a:r>
              <a:rPr lang="ru-RU" sz="3300" dirty="0" smtClean="0">
                <a:solidFill>
                  <a:srgbClr val="000090"/>
                </a:solidFill>
              </a:rPr>
              <a:t>«Болгар» </a:t>
            </a:r>
            <a:endParaRPr lang="ru-RU" sz="3300" dirty="0"/>
          </a:p>
        </p:txBody>
      </p:sp>
      <p:pic>
        <p:nvPicPr>
          <p:cNvPr id="5" name="Содержимое 4" descr="x_b7fb7e5e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92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300" dirty="0" smtClean="0">
                <a:solidFill>
                  <a:srgbClr val="000090"/>
                </a:solidFill>
              </a:rPr>
              <a:t>Работа археологического </a:t>
            </a:r>
            <a:r>
              <a:rPr lang="ru-RU" sz="3300" dirty="0">
                <a:solidFill>
                  <a:srgbClr val="000090"/>
                </a:solidFill>
              </a:rPr>
              <a:t>отряда </a:t>
            </a:r>
            <a:r>
              <a:rPr lang="ru-RU" sz="3300" dirty="0" smtClean="0">
                <a:solidFill>
                  <a:srgbClr val="000090"/>
                </a:solidFill>
              </a:rPr>
              <a:t>«Болгар» </a:t>
            </a:r>
            <a:endParaRPr lang="ru-RU" sz="3300" dirty="0"/>
          </a:p>
        </p:txBody>
      </p:sp>
      <p:pic>
        <p:nvPicPr>
          <p:cNvPr id="5" name="Содержимое 4" descr="x_16678870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08" r="-18008"/>
          <a:stretch>
            <a:fillRect/>
          </a:stretch>
        </p:blipFill>
        <p:spPr>
          <a:xfrm>
            <a:off x="-563182" y="1600200"/>
            <a:ext cx="8919375" cy="49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925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республиканского центра </a:t>
            </a:r>
            <a:r>
              <a:rPr lang="ru-RU" sz="2000" dirty="0" smtClean="0">
                <a:solidFill>
                  <a:srgbClr val="000090"/>
                </a:solidFill>
              </a:rPr>
              <a:t>студенческих</a:t>
            </a:r>
          </a:p>
          <a:p>
            <a:r>
              <a:rPr lang="ru-RU" sz="2000" dirty="0" smtClean="0">
                <a:solidFill>
                  <a:srgbClr val="000090"/>
                </a:solidFill>
              </a:rPr>
              <a:t>трудовых </a:t>
            </a:r>
            <a:r>
              <a:rPr lang="ru-RU" sz="2000" dirty="0">
                <a:solidFill>
                  <a:srgbClr val="000090"/>
                </a:solidFill>
              </a:rPr>
              <a:t>отрядов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4157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Садыков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Ринат </a:t>
            </a:r>
            <a:r>
              <a:rPr lang="ru-RU" sz="3600" dirty="0" err="1">
                <a:solidFill>
                  <a:srgbClr val="000090"/>
                </a:solidFill>
              </a:rPr>
              <a:t>Наильевич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0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</a:t>
            </a:r>
            <a:r>
              <a:rPr lang="ru-RU" sz="2000" dirty="0" err="1">
                <a:solidFill>
                  <a:srgbClr val="000090"/>
                </a:solidFill>
              </a:rPr>
              <a:t>Зеленодольского</a:t>
            </a:r>
            <a:r>
              <a:rPr lang="ru-RU" sz="2000" dirty="0">
                <a:solidFill>
                  <a:srgbClr val="000090"/>
                </a:solidFill>
              </a:rPr>
              <a:t> Штаба студенческих </a:t>
            </a:r>
            <a:endParaRPr lang="ru-RU" sz="2000" dirty="0" smtClean="0">
              <a:solidFill>
                <a:srgbClr val="000090"/>
              </a:solidFill>
            </a:endParaRPr>
          </a:p>
          <a:p>
            <a:r>
              <a:rPr lang="ru-RU" sz="2000" dirty="0" smtClean="0">
                <a:solidFill>
                  <a:srgbClr val="000090"/>
                </a:solidFill>
              </a:rPr>
              <a:t>трудовых </a:t>
            </a:r>
            <a:r>
              <a:rPr lang="ru-RU" sz="2000" dirty="0">
                <a:solidFill>
                  <a:srgbClr val="000090"/>
                </a:solidFill>
              </a:rPr>
              <a:t>отрядов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4157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Гиниятуллин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Фанис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Фирдаусович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3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Казанского центра студенческих трудовых отрядов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6534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Гараев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Эмиль Рустемович </a:t>
            </a:r>
          </a:p>
        </p:txBody>
      </p:sp>
    </p:spTree>
    <p:extLst>
      <p:ext uri="{BB962C8B-B14F-4D97-AF65-F5344CB8AC3E}">
        <p14:creationId xmlns:p14="http://schemas.microsoft.com/office/powerpoint/2010/main" val="22603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1"/>
            <a:ext cx="7123113" cy="2258690"/>
          </a:xfrm>
        </p:spPr>
        <p:txBody>
          <a:bodyPr>
            <a:noAutofit/>
          </a:bodyPr>
          <a:lstStyle/>
          <a:p>
            <a:r>
              <a:rPr lang="ru-RU" sz="1500" dirty="0" smtClean="0">
                <a:solidFill>
                  <a:srgbClr val="000090"/>
                </a:solidFill>
              </a:rPr>
              <a:t>Руководитель </a:t>
            </a:r>
            <a:r>
              <a:rPr lang="ru-RU" sz="1500" dirty="0" err="1" smtClean="0">
                <a:solidFill>
                  <a:srgbClr val="000090"/>
                </a:solidFill>
              </a:rPr>
              <a:t>Лаишевского</a:t>
            </a:r>
            <a:r>
              <a:rPr lang="ru-RU" sz="1500" dirty="0" smtClean="0">
                <a:solidFill>
                  <a:srgbClr val="000090"/>
                </a:solidFill>
              </a:rPr>
              <a:t> </a:t>
            </a:r>
            <a:r>
              <a:rPr lang="ru-RU" sz="1500" dirty="0">
                <a:solidFill>
                  <a:srgbClr val="000090"/>
                </a:solidFill>
              </a:rPr>
              <a:t>детского дома </a:t>
            </a:r>
            <a:endParaRPr lang="ru-RU" sz="1500" dirty="0" smtClean="0">
              <a:solidFill>
                <a:srgbClr val="000090"/>
              </a:solidFill>
            </a:endParaRPr>
          </a:p>
          <a:p>
            <a:endParaRPr lang="ru-RU" sz="600" i="1" dirty="0" smtClean="0">
              <a:solidFill>
                <a:srgbClr val="000090"/>
              </a:solidFill>
            </a:endParaRPr>
          </a:p>
          <a:p>
            <a:r>
              <a:rPr lang="ru-RU" sz="1500" i="1" dirty="0" smtClean="0">
                <a:solidFill>
                  <a:srgbClr val="000090"/>
                </a:solidFill>
              </a:rPr>
              <a:t>Воспитанники </a:t>
            </a:r>
            <a:r>
              <a:rPr lang="ru-RU" sz="1500" i="1" dirty="0" err="1">
                <a:solidFill>
                  <a:srgbClr val="000090"/>
                </a:solidFill>
              </a:rPr>
              <a:t>Лаишевского</a:t>
            </a:r>
            <a:r>
              <a:rPr lang="ru-RU" sz="1500" i="1" dirty="0">
                <a:solidFill>
                  <a:srgbClr val="000090"/>
                </a:solidFill>
              </a:rPr>
              <a:t> детского </a:t>
            </a:r>
            <a:r>
              <a:rPr lang="ru-RU" sz="1500" i="1" dirty="0" smtClean="0">
                <a:solidFill>
                  <a:srgbClr val="000090"/>
                </a:solidFill>
              </a:rPr>
              <a:t>дома:</a:t>
            </a:r>
            <a:endParaRPr lang="ru-RU" sz="1500" i="1" dirty="0">
              <a:solidFill>
                <a:srgbClr val="000090"/>
              </a:solidFill>
            </a:endParaRPr>
          </a:p>
          <a:p>
            <a:r>
              <a:rPr lang="ru-RU" sz="1500" dirty="0">
                <a:solidFill>
                  <a:srgbClr val="000090"/>
                </a:solidFill>
              </a:rPr>
              <a:t>Королева Валентина </a:t>
            </a:r>
            <a:endParaRPr lang="ru-RU" sz="1500" dirty="0" smtClean="0">
              <a:solidFill>
                <a:srgbClr val="000090"/>
              </a:solidFill>
            </a:endParaRPr>
          </a:p>
          <a:p>
            <a:r>
              <a:rPr lang="ru-RU" sz="1500" dirty="0">
                <a:solidFill>
                  <a:srgbClr val="000090"/>
                </a:solidFill>
              </a:rPr>
              <a:t>Матвеев Дмитрий </a:t>
            </a:r>
            <a:endParaRPr lang="ru-RU" sz="1500" dirty="0" smtClean="0">
              <a:solidFill>
                <a:srgbClr val="000090"/>
              </a:solidFill>
            </a:endParaRPr>
          </a:p>
          <a:p>
            <a:r>
              <a:rPr lang="ru-RU" sz="1500" dirty="0" err="1">
                <a:solidFill>
                  <a:srgbClr val="000090"/>
                </a:solidFill>
              </a:rPr>
              <a:t>Требикаев</a:t>
            </a:r>
            <a:r>
              <a:rPr lang="ru-RU" sz="1500" dirty="0">
                <a:solidFill>
                  <a:srgbClr val="000090"/>
                </a:solidFill>
              </a:rPr>
              <a:t> Анатолий </a:t>
            </a:r>
            <a:endParaRPr lang="ru-RU" sz="1500" dirty="0" smtClean="0">
              <a:solidFill>
                <a:srgbClr val="000090"/>
              </a:solidFill>
            </a:endParaRPr>
          </a:p>
          <a:p>
            <a:r>
              <a:rPr lang="ru-RU" sz="1500" dirty="0">
                <a:solidFill>
                  <a:srgbClr val="000090"/>
                </a:solidFill>
              </a:rPr>
              <a:t>Мельникова Надежда </a:t>
            </a:r>
            <a:endParaRPr lang="ru-RU" sz="1500" dirty="0" smtClean="0">
              <a:solidFill>
                <a:srgbClr val="000090"/>
              </a:solidFill>
            </a:endParaRPr>
          </a:p>
          <a:p>
            <a:r>
              <a:rPr lang="ru-RU" sz="1500" dirty="0" err="1">
                <a:solidFill>
                  <a:srgbClr val="000090"/>
                </a:solidFill>
              </a:rPr>
              <a:t>Хасаншина</a:t>
            </a:r>
            <a:r>
              <a:rPr lang="ru-RU" sz="1500" dirty="0">
                <a:solidFill>
                  <a:srgbClr val="000090"/>
                </a:solidFill>
              </a:rPr>
              <a:t> Лилия </a:t>
            </a:r>
            <a:endParaRPr lang="ru-RU" sz="1500" dirty="0" smtClean="0">
              <a:solidFill>
                <a:srgbClr val="000090"/>
              </a:solidFill>
            </a:endParaRPr>
          </a:p>
          <a:p>
            <a:r>
              <a:rPr lang="ru-RU" sz="1500" dirty="0">
                <a:solidFill>
                  <a:srgbClr val="000090"/>
                </a:solidFill>
              </a:rPr>
              <a:t>Никитина Виктория </a:t>
            </a:r>
            <a:endParaRPr lang="ru-RU" sz="1500" dirty="0" smtClean="0">
              <a:solidFill>
                <a:srgbClr val="000090"/>
              </a:solidFill>
            </a:endParaRPr>
          </a:p>
          <a:p>
            <a:r>
              <a:rPr lang="ru-RU" sz="1500" dirty="0">
                <a:solidFill>
                  <a:srgbClr val="000090"/>
                </a:solidFill>
              </a:rPr>
              <a:t>Пантелеев Вадим </a:t>
            </a:r>
          </a:p>
          <a:p>
            <a:r>
              <a:rPr lang="ru-RU" sz="1500" dirty="0">
                <a:solidFill>
                  <a:srgbClr val="000090"/>
                </a:solidFill>
              </a:rPr>
              <a:t>Хайруллина Лиана </a:t>
            </a:r>
            <a:endParaRPr lang="ru-RU" sz="1500" dirty="0" smtClean="0">
              <a:solidFill>
                <a:srgbClr val="000090"/>
              </a:solidFill>
            </a:endParaRPr>
          </a:p>
          <a:p>
            <a:r>
              <a:rPr lang="ru-RU" sz="1500" dirty="0">
                <a:solidFill>
                  <a:srgbClr val="000090"/>
                </a:solidFill>
              </a:rPr>
              <a:t>Никитина Анастасия </a:t>
            </a:r>
          </a:p>
          <a:p>
            <a:r>
              <a:rPr lang="ru-RU" sz="1500" dirty="0">
                <a:solidFill>
                  <a:srgbClr val="000090"/>
                </a:solidFill>
              </a:rPr>
              <a:t>Каримов Василий </a:t>
            </a:r>
          </a:p>
          <a:p>
            <a:endParaRPr lang="ru-RU" sz="1600" dirty="0">
              <a:solidFill>
                <a:srgbClr val="000090"/>
              </a:solidFill>
            </a:endParaRPr>
          </a:p>
          <a:p>
            <a:endParaRPr lang="ru-RU" sz="1600" dirty="0">
              <a:solidFill>
                <a:srgbClr val="000090"/>
              </a:solidFill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Валиуллина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Рузалия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Хабибулловна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1102" y="4976321"/>
            <a:ext cx="4507786" cy="1658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03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Руководитель </a:t>
            </a:r>
            <a:r>
              <a:rPr lang="ru-RU" sz="2000" dirty="0" err="1">
                <a:solidFill>
                  <a:srgbClr val="000090"/>
                </a:solidFill>
              </a:rPr>
              <a:t>Зеленодольского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  <a:r>
              <a:rPr lang="ru-RU" sz="2000" dirty="0" smtClean="0">
                <a:solidFill>
                  <a:srgbClr val="000090"/>
                </a:solidFill>
              </a:rPr>
              <a:t>музыкального теат</a:t>
            </a:r>
            <a:r>
              <a:rPr lang="ru-RU" sz="2000" dirty="0">
                <a:solidFill>
                  <a:srgbClr val="000090"/>
                </a:solidFill>
              </a:rPr>
              <a:t>р</a:t>
            </a:r>
            <a:r>
              <a:rPr lang="ru-RU" sz="2000" dirty="0" smtClean="0">
                <a:solidFill>
                  <a:srgbClr val="000090"/>
                </a:solidFill>
              </a:rPr>
              <a:t>а</a:t>
            </a:r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4157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Антонова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Елена </a:t>
            </a:r>
            <a:r>
              <a:rPr lang="ru-RU" sz="3600" dirty="0" err="1" smtClean="0">
                <a:solidFill>
                  <a:srgbClr val="000090"/>
                </a:solidFill>
              </a:rPr>
              <a:t>Лемарковна</a:t>
            </a:r>
            <a:endParaRPr lang="ru-RU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Остров-град Свияжск</a:t>
            </a:r>
            <a:endParaRPr lang="ru-RU" dirty="0"/>
          </a:p>
        </p:txBody>
      </p:sp>
      <p:pic>
        <p:nvPicPr>
          <p:cNvPr id="4" name="Содержимое 3" descr="72_35836574074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Древний Болгар</a:t>
            </a:r>
            <a:endParaRPr lang="ru-RU" sz="4000" dirty="0"/>
          </a:p>
        </p:txBody>
      </p:sp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12" y="1819925"/>
            <a:ext cx="6957130" cy="46729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7221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Заместитель Премьер-министра Республики Татарстан,  министр информатизации и связи Республики Татарстан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Никифоров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Николай </a:t>
            </a:r>
            <a:r>
              <a:rPr lang="ru-RU" sz="3600" dirty="0" smtClean="0">
                <a:solidFill>
                  <a:srgbClr val="000090"/>
                </a:solidFill>
              </a:rPr>
              <a:t>Анатольевич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8102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2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Литография Болгара</a:t>
            </a:r>
            <a:endParaRPr lang="ru-RU" dirty="0"/>
          </a:p>
        </p:txBody>
      </p:sp>
      <p:pic>
        <p:nvPicPr>
          <p:cNvPr id="5" name="Изображение 1" descr="Scan0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341" y="1732066"/>
            <a:ext cx="6384082" cy="49814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2093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Старинная карта </a:t>
            </a:r>
            <a:r>
              <a:rPr lang="ru-RU" dirty="0"/>
              <a:t>Болгара</a:t>
            </a:r>
          </a:p>
        </p:txBody>
      </p:sp>
      <p:pic>
        <p:nvPicPr>
          <p:cNvPr id="6" name="Содержимое 5" descr="1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40" y="1754650"/>
            <a:ext cx="57327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9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Литография Болгара</a:t>
            </a:r>
          </a:p>
        </p:txBody>
      </p:sp>
      <p:pic>
        <p:nvPicPr>
          <p:cNvPr id="4" name="Изображение 2" descr="Scan00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736023"/>
            <a:ext cx="5878401" cy="46756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9859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Большой минарет</a:t>
            </a:r>
            <a:endParaRPr lang="ru-RU" dirty="0"/>
          </a:p>
        </p:txBody>
      </p:sp>
      <p:pic>
        <p:nvPicPr>
          <p:cNvPr id="4" name="Изображение 1" descr="Большой минарет. XVIIIв.Рис. Паллас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771483"/>
            <a:ext cx="3181610" cy="4682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2" descr="Большой минарет.XIXв Рис.А.Шмита.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577" y="1771483"/>
            <a:ext cx="3211962" cy="4719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Соборная мечеть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68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000" dirty="0" smtClean="0"/>
              <a:t>Болгарский историко-археологический комплекс</a:t>
            </a:r>
            <a:endParaRPr lang="ru-RU" sz="3000" dirty="0"/>
          </a:p>
        </p:txBody>
      </p:sp>
      <p:pic>
        <p:nvPicPr>
          <p:cNvPr id="5" name="Изображение 4" descr="панорама05 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414" y="1688071"/>
            <a:ext cx="7375493" cy="490503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41055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Соборная мечеть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7016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Изге Болгар Жыены, 2011г.</a:t>
            </a:r>
            <a:endParaRPr lang="ru-RU" dirty="0"/>
          </a:p>
        </p:txBody>
      </p:sp>
      <p:pic>
        <p:nvPicPr>
          <p:cNvPr id="5" name="Содержимое 4" descr="Принятие ислама2008-2 022_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99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Изге Болгар жыены, 2011г.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901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Восточный мавзолей</a:t>
            </a:r>
            <a:endParaRPr lang="ru-RU" dirty="0"/>
          </a:p>
        </p:txBody>
      </p:sp>
      <p:pic>
        <p:nvPicPr>
          <p:cNvPr id="4" name="Изображение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84" y="1958250"/>
            <a:ext cx="3560762" cy="40767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Изображение 4" descr="Булгары 30апр 09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226" y="1958250"/>
            <a:ext cx="2717800" cy="407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0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Начальник Татарского </a:t>
            </a:r>
            <a:r>
              <a:rPr lang="ru-RU" sz="2000" dirty="0" smtClean="0">
                <a:solidFill>
                  <a:srgbClr val="000090"/>
                </a:solidFill>
              </a:rPr>
              <a:t>Республиканского</a:t>
            </a:r>
          </a:p>
          <a:p>
            <a:r>
              <a:rPr lang="ru-RU" sz="2000" dirty="0" smtClean="0">
                <a:solidFill>
                  <a:srgbClr val="000090"/>
                </a:solidFill>
              </a:rPr>
              <a:t>управления </a:t>
            </a:r>
            <a:r>
              <a:rPr lang="ru-RU" sz="2000" dirty="0">
                <a:solidFill>
                  <a:srgbClr val="000090"/>
                </a:solidFill>
              </a:rPr>
              <a:t>инкассации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Вахитов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Васим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Хузаянович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8102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73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Южный мавзолей</a:t>
            </a:r>
            <a:endParaRPr lang="ru-RU" dirty="0"/>
          </a:p>
        </p:txBody>
      </p:sp>
      <p:pic>
        <p:nvPicPr>
          <p:cNvPr id="3" name="Изображение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518275"/>
            <a:ext cx="3720076" cy="22161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Изображение 3" descr="37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620" y="2518275"/>
            <a:ext cx="3856380" cy="354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190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dirty="0" smtClean="0"/>
              <a:t>Малый минарет и Ханская усыпальница</a:t>
            </a:r>
            <a:endParaRPr lang="ru-RU" sz="3500" dirty="0"/>
          </a:p>
        </p:txBody>
      </p:sp>
      <p:pic>
        <p:nvPicPr>
          <p:cNvPr id="7" name="Содержимое 6" descr="49299360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3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Малый минарет</a:t>
            </a:r>
            <a:endParaRPr lang="ru-RU" dirty="0"/>
          </a:p>
        </p:txBody>
      </p:sp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47839" y="2094394"/>
            <a:ext cx="4637839" cy="39082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Изображение 2" descr="Булгары 30апр 1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22" y="1729585"/>
            <a:ext cx="3050861" cy="4576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02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Ханская усыпальница</a:t>
            </a:r>
            <a:endParaRPr lang="ru-RU" dirty="0"/>
          </a:p>
        </p:txBody>
      </p:sp>
      <p:pic>
        <p:nvPicPr>
          <p:cNvPr id="7" name="Изображение 8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5971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Черная палата</a:t>
            </a:r>
            <a:endParaRPr lang="ru-RU" dirty="0"/>
          </a:p>
        </p:txBody>
      </p:sp>
      <p:pic>
        <p:nvPicPr>
          <p:cNvPr id="6" name="Изображение 5" descr="555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1962657"/>
            <a:ext cx="4343400" cy="399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6" descr="1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773" y="1962656"/>
            <a:ext cx="2994275" cy="416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6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Белая палата</a:t>
            </a:r>
            <a:endParaRPr lang="ru-RU" dirty="0"/>
          </a:p>
        </p:txBody>
      </p:sp>
      <p:pic>
        <p:nvPicPr>
          <p:cNvPr id="4" name="Изображение 1" descr="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694783"/>
            <a:ext cx="6846432" cy="49232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5392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Белая палата</a:t>
            </a:r>
            <a:endParaRPr lang="ru-RU" dirty="0"/>
          </a:p>
        </p:txBody>
      </p:sp>
      <p:pic>
        <p:nvPicPr>
          <p:cNvPr id="5" name="Изображение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90" y="4891088"/>
            <a:ext cx="4435475" cy="17256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173" y="1845639"/>
            <a:ext cx="3195638" cy="22479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Изображение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845639"/>
            <a:ext cx="2629952" cy="15784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Изображение 1" descr="ФОТО Памятники 10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782" y="4291036"/>
            <a:ext cx="3496366" cy="23315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4363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/>
              <a:t>Р.Н. Минниханов и М.Ш. Шаймиев на стройке речного вокзала в </a:t>
            </a:r>
            <a:r>
              <a:rPr lang="ru-RU" sz="3500" dirty="0" err="1" smtClean="0"/>
              <a:t>Болгаре</a:t>
            </a:r>
            <a:endParaRPr lang="ru-RU" sz="3500" dirty="0"/>
          </a:p>
        </p:txBody>
      </p:sp>
      <p:pic>
        <p:nvPicPr>
          <p:cNvPr id="4" name="Содержимое 3" descr="речной вокзал2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2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/>
              <a:t>Макет речного вокзала с функцией музея Болгарской цивилизации</a:t>
            </a:r>
            <a:endParaRPr lang="ru-RU" sz="3500" dirty="0"/>
          </a:p>
        </p:txBody>
      </p:sp>
      <p:pic>
        <p:nvPicPr>
          <p:cNvPr id="4" name="Рисунок 4" descr="Музей болгарской цивилизации-речной вокзал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" r="-519"/>
          <a:stretch/>
        </p:blipFill>
        <p:spPr>
          <a:xfrm>
            <a:off x="612647" y="1744875"/>
            <a:ext cx="6525701" cy="4866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6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/>
              <a:t>Макет речного вокзала с функцией музея Болгарской цивилизации</a:t>
            </a:r>
          </a:p>
        </p:txBody>
      </p:sp>
      <p:pic>
        <p:nvPicPr>
          <p:cNvPr id="5" name="Содержимое 4" descr="интерьер речного вокзала Болгар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6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Руководитель Управления Федеральной службы по ветеринарному и фитосанитарному надзору по Республике Татарстан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Хабипов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Нурислам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Нуриманович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634" y="39670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97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Макет Памятного знака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8" name="Содержимое 7" descr="1.pn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Содержимое 6" descr="интерьер памятного знака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1814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Строительство Памятного знака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P8136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312" y="1871807"/>
            <a:ext cx="3886200" cy="4572000"/>
          </a:xfrm>
        </p:spPr>
      </p:pic>
      <p:pic>
        <p:nvPicPr>
          <p:cNvPr id="6" name="Содержимое 5" descr="памятный знак 2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7762" y="1871328"/>
            <a:ext cx="3886200" cy="4572000"/>
          </a:xfrm>
        </p:spPr>
      </p:pic>
    </p:spTree>
    <p:extLst>
      <p:ext uri="{BB962C8B-B14F-4D97-AF65-F5344CB8AC3E}">
        <p14:creationId xmlns:p14="http://schemas.microsoft.com/office/powerpoint/2010/main" val="342559867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dirty="0" smtClean="0"/>
              <a:t>Самый большой в мире печатный Коран </a:t>
            </a:r>
            <a:endParaRPr lang="ru-RU" sz="3500" dirty="0"/>
          </a:p>
        </p:txBody>
      </p:sp>
      <p:pic>
        <p:nvPicPr>
          <p:cNvPr id="5" name="Содержимое 4" descr="print_6735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dirty="0" smtClean="0"/>
              <a:t>Самый большой в мире печатный Коран </a:t>
            </a:r>
            <a:endParaRPr lang="ru-RU" sz="3500" dirty="0"/>
          </a:p>
        </p:txBody>
      </p:sp>
      <p:pic>
        <p:nvPicPr>
          <p:cNvPr id="5" name="Содержимое 4" descr="print_6740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0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Палаточный лагерь в </a:t>
            </a:r>
            <a:r>
              <a:rPr lang="ru-RU" dirty="0" err="1" smtClean="0"/>
              <a:t>Болгаре</a:t>
            </a:r>
            <a:endParaRPr lang="ru-RU" dirty="0"/>
          </a:p>
        </p:txBody>
      </p:sp>
      <p:pic>
        <p:nvPicPr>
          <p:cNvPr id="7" name="Содержимое 3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4" r="16454"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Булгары 18 июня 2011 (30)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2422720"/>
            <a:ext cx="3886200" cy="3581400"/>
          </a:xfrm>
        </p:spPr>
      </p:pic>
    </p:spTree>
    <p:extLst>
      <p:ext uri="{BB962C8B-B14F-4D97-AF65-F5344CB8AC3E}">
        <p14:creationId xmlns:p14="http://schemas.microsoft.com/office/powerpoint/2010/main" val="19970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Макет Комплекса мечети «Болгар» с медресе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Изображение 7" descr="комплекс мечети Болгар с медресе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19995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Строительства Комплекса мечети «Болгар» </a:t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>с медресе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Строительство мечети 14 мая 118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2023557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59421835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Музей хлеба в </a:t>
            </a:r>
            <a:r>
              <a:rPr lang="ru-RU" dirty="0" err="1" smtClean="0"/>
              <a:t>Болгаре</a:t>
            </a:r>
            <a:endParaRPr lang="ru-RU" dirty="0"/>
          </a:p>
        </p:txBody>
      </p:sp>
      <p:pic>
        <p:nvPicPr>
          <p:cNvPr id="7" name="Изображение 1" descr="для_Ларионовой_0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240" y="2576586"/>
            <a:ext cx="4948808" cy="3299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2" descr="для_Ларионовой_0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417" y="1947915"/>
            <a:ext cx="3004049" cy="45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4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Музей хлеба в </a:t>
            </a:r>
            <a:r>
              <a:rPr lang="ru-RU" dirty="0" err="1" smtClean="0"/>
              <a:t>Болгаре</a:t>
            </a:r>
            <a:endParaRPr lang="ru-RU" dirty="0"/>
          </a:p>
        </p:txBody>
      </p:sp>
      <p:pic>
        <p:nvPicPr>
          <p:cNvPr id="4" name="Изображение 1" descr="для_Ларионовой_004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0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Хранительница</a:t>
            </a:r>
            <a:endParaRPr lang="ru-RU" dirty="0"/>
          </a:p>
        </p:txBody>
      </p:sp>
      <p:pic>
        <p:nvPicPr>
          <p:cNvPr id="7" name="Содержимое 6" descr="___1_~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955" r="-34955"/>
          <a:stretch>
            <a:fillRect/>
          </a:stretch>
        </p:blipFill>
        <p:spPr/>
      </p:pic>
      <p:pic>
        <p:nvPicPr>
          <p:cNvPr id="6" name="Содержимое 5" descr="Булгары со скульптором Даши 2 июня 2011 (40)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0857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Министр лесного хозяйства Республики Татарстан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Магдеев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Наиль </a:t>
            </a:r>
            <a:r>
              <a:rPr lang="ru-RU" sz="3600" dirty="0" err="1" smtClean="0">
                <a:solidFill>
                  <a:srgbClr val="000090"/>
                </a:solidFill>
              </a:rPr>
              <a:t>Гамбарович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634" y="37318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23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Остров-град Свияжск</a:t>
            </a:r>
            <a:endParaRPr lang="ru-RU" dirty="0"/>
          </a:p>
        </p:txBody>
      </p:sp>
      <p:pic>
        <p:nvPicPr>
          <p:cNvPr id="5" name="Содержимое 4" descr="Свияжск 14 апр 2010 (57)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Культурный ландшафт Свияжска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Литография Свияжска</a:t>
            </a:r>
            <a:endParaRPr lang="ru-RU" dirty="0"/>
          </a:p>
        </p:txBody>
      </p:sp>
      <p:pic>
        <p:nvPicPr>
          <p:cNvPr id="4" name="Изображение 4" descr="sviyazhsk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1550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dirty="0" smtClean="0"/>
              <a:t>Литография и старинная карта Свияжска</a:t>
            </a:r>
            <a:endParaRPr lang="ru-RU" sz="3500" dirty="0"/>
          </a:p>
        </p:txBody>
      </p:sp>
      <p:pic>
        <p:nvPicPr>
          <p:cNvPr id="4" name="Изображение 2" descr="udm00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5" r="-635"/>
          <a:stretch/>
        </p:blipFill>
        <p:spPr bwMode="auto">
          <a:xfrm>
            <a:off x="612648" y="1841325"/>
            <a:ext cx="3552901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Содержимое 3" descr="Геометрическая карта СВИЯЖСК 179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369" y="1793915"/>
            <a:ext cx="3280148" cy="454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8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Братский корпус Успенского монастыря</a:t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>до реставрации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Изображение 2" descr="P7080343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757000"/>
            <a:ext cx="8153400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4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Братский корпус Успенского монастыря</a:t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>после реставрации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305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89812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7379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Успенский Собор</a:t>
            </a:r>
            <a:endParaRPr lang="ru-RU" dirty="0"/>
          </a:p>
        </p:txBody>
      </p:sp>
      <p:pic>
        <p:nvPicPr>
          <p:cNvPr id="4" name="Содержимое 3" descr="img020_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4"/>
          <a:stretch/>
        </p:blipFill>
        <p:spPr>
          <a:xfrm>
            <a:off x="698468" y="1788972"/>
            <a:ext cx="6711035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3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Успенский Собор</a:t>
            </a:r>
            <a:endParaRPr lang="ru-RU" dirty="0"/>
          </a:p>
        </p:txBody>
      </p:sp>
      <p:pic>
        <p:nvPicPr>
          <p:cNvPr id="4" name="Изображение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8" y="1627411"/>
            <a:ext cx="6738937" cy="505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0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Фрески Успенского Собора</a:t>
            </a:r>
            <a:endParaRPr lang="ru-RU" dirty="0"/>
          </a:p>
        </p:txBody>
      </p:sp>
      <p:pic>
        <p:nvPicPr>
          <p:cNvPr id="4" name="Содержимое 3" descr="DSCF718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err="1" smtClean="0"/>
              <a:t>Архимандричий</a:t>
            </a:r>
            <a:r>
              <a:rPr lang="ru-RU" sz="3500" dirty="0" smtClean="0"/>
              <a:t> корпус Успенского Монастыря до и после реставрации</a:t>
            </a:r>
            <a:endParaRPr lang="ru-RU" sz="3500" dirty="0"/>
          </a:p>
        </p:txBody>
      </p:sp>
      <p:pic>
        <p:nvPicPr>
          <p:cNvPr id="4" name="Содержимое 3" descr="Архимандричий корпус стало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2870" y="1717080"/>
            <a:ext cx="6661790" cy="367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 descr="Рисунок26а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4708557"/>
            <a:ext cx="2899150" cy="190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Мэр города Набережные Челны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Шайхразиев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Василь </a:t>
            </a:r>
            <a:r>
              <a:rPr lang="ru-RU" sz="3600" dirty="0" err="1" smtClean="0">
                <a:solidFill>
                  <a:srgbClr val="000090"/>
                </a:solidFill>
              </a:rPr>
              <a:t>Гаязович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634" y="37004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02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/>
              <a:t>Монастырское училище Успенского монастыря до и после реставрации</a:t>
            </a:r>
            <a:endParaRPr lang="ru-RU" sz="3000" dirty="0"/>
          </a:p>
        </p:txBody>
      </p:sp>
      <p:pic>
        <p:nvPicPr>
          <p:cNvPr id="4" name="Содержимое 3" descr="Монастырское училище стало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4225" y="1600200"/>
            <a:ext cx="6851643" cy="377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 descr="Монастрыское училище до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4546424"/>
            <a:ext cx="2789406" cy="20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Троицкая церковь</a:t>
            </a:r>
            <a:endParaRPr lang="ru-RU" dirty="0"/>
          </a:p>
        </p:txBody>
      </p:sp>
      <p:pic>
        <p:nvPicPr>
          <p:cNvPr id="4" name="Содержимое 3" descr="IMG_2985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61588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Старинный алтарь Троицкой церкви</a:t>
            </a:r>
            <a:endParaRPr lang="ru-RU" dirty="0"/>
          </a:p>
        </p:txBody>
      </p:sp>
      <p:pic>
        <p:nvPicPr>
          <p:cNvPr id="4" name="Содержимое 3" descr="img02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1" t="-297"/>
          <a:stretch/>
        </p:blipFill>
        <p:spPr>
          <a:xfrm>
            <a:off x="612648" y="1686005"/>
            <a:ext cx="6831183" cy="450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39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Сергиевская церковь</a:t>
            </a:r>
            <a:endParaRPr lang="ru-RU" dirty="0"/>
          </a:p>
        </p:txBody>
      </p:sp>
      <p:pic>
        <p:nvPicPr>
          <p:cNvPr id="4" name="Содержимое 3" descr="5_47879166667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01"/>
          <a:stretch/>
        </p:blipFill>
        <p:spPr>
          <a:xfrm>
            <a:off x="580493" y="1707510"/>
            <a:ext cx="6522126" cy="486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/>
              <a:t>Здание </a:t>
            </a:r>
            <a:r>
              <a:rPr lang="ru-RU" sz="3000" dirty="0" err="1"/>
              <a:t>с</a:t>
            </a:r>
            <a:r>
              <a:rPr lang="ru-RU" sz="3000" dirty="0" err="1" smtClean="0"/>
              <a:t>вияжского</a:t>
            </a:r>
            <a:r>
              <a:rPr lang="ru-RU" sz="3000" dirty="0" smtClean="0"/>
              <a:t> музея до реставрации</a:t>
            </a:r>
            <a:endParaRPr lang="ru-RU" sz="3000" dirty="0"/>
          </a:p>
        </p:txBody>
      </p:sp>
      <p:pic>
        <p:nvPicPr>
          <p:cNvPr id="6" name="Изображение 8" descr="08072010107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/>
              <a:t>Здание </a:t>
            </a:r>
            <a:r>
              <a:rPr lang="ru-RU" sz="3000" dirty="0" err="1" smtClean="0"/>
              <a:t>Свияжского</a:t>
            </a:r>
            <a:r>
              <a:rPr lang="ru-RU" sz="3000" dirty="0" smtClean="0"/>
              <a:t> музея после реставрации</a:t>
            </a:r>
            <a:endParaRPr lang="ru-RU" sz="3000" dirty="0"/>
          </a:p>
        </p:txBody>
      </p:sp>
      <p:pic>
        <p:nvPicPr>
          <p:cNvPr id="4" name="Изображение 9" descr="ТАИФ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Свияжский</a:t>
            </a:r>
            <a:r>
              <a:rPr lang="ru-RU" dirty="0" smtClean="0"/>
              <a:t> музей</a:t>
            </a:r>
            <a:endParaRPr lang="ru-RU" dirty="0"/>
          </a:p>
        </p:txBody>
      </p:sp>
      <p:pic>
        <p:nvPicPr>
          <p:cNvPr id="4" name="Изображение 5" descr="IMG_245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673140"/>
            <a:ext cx="3196102" cy="2397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6" descr="ТАИФ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663" y="1687211"/>
            <a:ext cx="3617407" cy="2406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7" descr="IMG_246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4244823"/>
            <a:ext cx="3196102" cy="2398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2" descr="IMG_855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143" y="4241233"/>
            <a:ext cx="3620000" cy="2413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4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Свияжский</a:t>
            </a:r>
            <a:r>
              <a:rPr lang="ru-RU" dirty="0" smtClean="0"/>
              <a:t> музей</a:t>
            </a:r>
            <a:endParaRPr lang="ru-RU" dirty="0"/>
          </a:p>
        </p:txBody>
      </p:sp>
      <p:pic>
        <p:nvPicPr>
          <p:cNvPr id="3" name="Изображение 1" descr="DSC098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679831"/>
            <a:ext cx="6724891" cy="504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2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/>
              <a:t>Здания казарм инженерного корпуса</a:t>
            </a:r>
            <a:endParaRPr lang="ru-RU" sz="3500" dirty="0"/>
          </a:p>
        </p:txBody>
      </p:sp>
      <p:pic>
        <p:nvPicPr>
          <p:cNvPr id="5" name="Содержимое 4" descr="IMG_023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/>
              <a:t>Дом купца Каменева до реставрации</a:t>
            </a:r>
            <a:endParaRPr lang="ru-RU" sz="3500" dirty="0"/>
          </a:p>
        </p:txBody>
      </p:sp>
      <p:pic>
        <p:nvPicPr>
          <p:cNvPr id="4" name="Изображение 4" descr="дом каменева 2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Глава </a:t>
            </a:r>
            <a:r>
              <a:rPr lang="ru-RU" sz="2000" dirty="0" err="1">
                <a:solidFill>
                  <a:srgbClr val="000090"/>
                </a:solidFill>
              </a:rPr>
              <a:t>Зеленольского</a:t>
            </a:r>
            <a:r>
              <a:rPr lang="ru-RU" sz="2000" dirty="0">
                <a:solidFill>
                  <a:srgbClr val="000090"/>
                </a:solidFill>
              </a:rPr>
              <a:t> муниципального района </a:t>
            </a:r>
            <a:endParaRPr lang="ru-RU" sz="2000" dirty="0" smtClean="0">
              <a:solidFill>
                <a:srgbClr val="000090"/>
              </a:solidFill>
            </a:endParaRPr>
          </a:p>
          <a:p>
            <a:r>
              <a:rPr lang="ru-RU" sz="2000" dirty="0" smtClean="0">
                <a:solidFill>
                  <a:srgbClr val="000090"/>
                </a:solidFill>
              </a:rPr>
              <a:t>Республики Татарстан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Батин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Сергей Леонидович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634" y="3857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34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/>
              <a:t>Дом купца Каменева после реставрации</a:t>
            </a:r>
            <a:endParaRPr lang="ru-RU" sz="3500" dirty="0"/>
          </a:p>
        </p:txBody>
      </p:sp>
      <p:pic>
        <p:nvPicPr>
          <p:cNvPr id="4" name="Изображение 2" descr="дом каменева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Богадельня во время реставрации</a:t>
            </a:r>
            <a:endParaRPr lang="ru-RU" dirty="0"/>
          </a:p>
        </p:txBody>
      </p:sp>
      <p:pic>
        <p:nvPicPr>
          <p:cNvPr id="4" name="Изображение 8" descr="IMG_0913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Богадельня после реставрации</a:t>
            </a:r>
            <a:endParaRPr lang="ru-RU" dirty="0"/>
          </a:p>
        </p:txBody>
      </p:sp>
      <p:pic>
        <p:nvPicPr>
          <p:cNvPr id="4" name="Содержимое 3" descr="Богадельня стало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Образовательный центр</a:t>
            </a:r>
            <a:endParaRPr lang="ru-RU" dirty="0"/>
          </a:p>
        </p:txBody>
      </p:sp>
      <p:pic>
        <p:nvPicPr>
          <p:cNvPr id="5" name="Содержимое 4" descr="14069296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1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Речной вокзал</a:t>
            </a:r>
            <a:endParaRPr lang="ru-RU" dirty="0"/>
          </a:p>
        </p:txBody>
      </p:sp>
      <p:pic>
        <p:nvPicPr>
          <p:cNvPr id="4" name="Изображение 5" descr="DSCN3237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728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100" dirty="0"/>
          </a:p>
        </p:txBody>
      </p:sp>
      <p:pic>
        <p:nvPicPr>
          <p:cNvPr id="4" name="Изображение 1" descr="Духовенство на открытии Троицкой церкви  3 сент 201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9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Культурный ландшафт Свияжска</a:t>
            </a:r>
            <a:endParaRPr lang="ru-RU" dirty="0"/>
          </a:p>
        </p:txBody>
      </p:sp>
      <p:pic>
        <p:nvPicPr>
          <p:cNvPr id="4" name="Содержимое 3" descr="_DSC0017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451710" y="2786257"/>
            <a:ext cx="4745265" cy="2616548"/>
          </a:xfrm>
        </p:spPr>
      </p:pic>
      <p:pic>
        <p:nvPicPr>
          <p:cNvPr id="5" name="Изображение 4" descr="_DSC000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999" y="1721898"/>
            <a:ext cx="5678001" cy="474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Республиканский Фонд «Возрождение»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3" descr="от луши и для души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" b="-389"/>
          <a:stretch/>
        </p:blipFill>
        <p:spPr>
          <a:xfrm>
            <a:off x="659682" y="1970202"/>
            <a:ext cx="8153400" cy="338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8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Глава </a:t>
            </a:r>
            <a:r>
              <a:rPr lang="ru-RU" sz="2000" dirty="0" err="1">
                <a:solidFill>
                  <a:srgbClr val="000090"/>
                </a:solidFill>
              </a:rPr>
              <a:t>Актанышского</a:t>
            </a:r>
            <a:r>
              <a:rPr lang="ru-RU" sz="2000" dirty="0">
                <a:solidFill>
                  <a:srgbClr val="000090"/>
                </a:solidFill>
              </a:rPr>
              <a:t> муниципального района </a:t>
            </a:r>
            <a:endParaRPr lang="ru-RU" sz="2000" dirty="0" smtClean="0">
              <a:solidFill>
                <a:srgbClr val="000090"/>
              </a:solidFill>
            </a:endParaRPr>
          </a:p>
          <a:p>
            <a:r>
              <a:rPr lang="ru-RU" sz="2000" dirty="0" smtClean="0">
                <a:solidFill>
                  <a:srgbClr val="000090"/>
                </a:solidFill>
              </a:rPr>
              <a:t>Республики Татарстан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Фаттахов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Энгель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Навапович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634" y="3857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83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Глава </a:t>
            </a:r>
            <a:r>
              <a:rPr lang="ru-RU" sz="2000" dirty="0" err="1">
                <a:solidFill>
                  <a:srgbClr val="000090"/>
                </a:solidFill>
              </a:rPr>
              <a:t>Чистопольского</a:t>
            </a:r>
            <a:r>
              <a:rPr lang="ru-RU" sz="2000" dirty="0">
                <a:solidFill>
                  <a:srgbClr val="000090"/>
                </a:solidFill>
              </a:rPr>
              <a:t> муниципального района </a:t>
            </a:r>
            <a:endParaRPr lang="ru-RU" sz="2000" dirty="0" smtClean="0">
              <a:solidFill>
                <a:srgbClr val="000090"/>
              </a:solidFill>
            </a:endParaRPr>
          </a:p>
          <a:p>
            <a:r>
              <a:rPr lang="ru-RU" sz="2000" dirty="0" smtClean="0">
                <a:solidFill>
                  <a:srgbClr val="000090"/>
                </a:solidFill>
              </a:rPr>
              <a:t>Республики Татарстан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Ахметзянов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Ильдус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Талгатович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634" y="39670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10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826682"/>
          </a:xfrm>
        </p:spPr>
        <p:txBody>
          <a:bodyPr>
            <a:noAutofit/>
          </a:bodyPr>
          <a:lstStyle/>
          <a:p>
            <a:r>
              <a:rPr lang="ru-RU" sz="1700" dirty="0">
                <a:solidFill>
                  <a:srgbClr val="000090"/>
                </a:solidFill>
              </a:rPr>
              <a:t>Глава Спасского муниципального района </a:t>
            </a:r>
            <a:r>
              <a:rPr lang="ru-RU" sz="1700" dirty="0" smtClean="0">
                <a:solidFill>
                  <a:srgbClr val="000090"/>
                </a:solidFill>
              </a:rPr>
              <a:t>Республики Татарстан</a:t>
            </a:r>
          </a:p>
          <a:p>
            <a:endParaRPr lang="ru-RU" sz="1700" dirty="0" smtClean="0">
              <a:solidFill>
                <a:srgbClr val="000090"/>
              </a:solidFill>
            </a:endParaRPr>
          </a:p>
          <a:p>
            <a:r>
              <a:rPr lang="ru-RU" sz="1700" dirty="0" smtClean="0">
                <a:solidFill>
                  <a:srgbClr val="000090"/>
                </a:solidFill>
              </a:rPr>
              <a:t>с супругой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Нугаевой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Майсарой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Мансуровной</a:t>
            </a:r>
            <a:r>
              <a:rPr lang="ru-RU" sz="17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1700" dirty="0">
                <a:solidFill>
                  <a:srgbClr val="000090"/>
                </a:solidFill>
              </a:rPr>
              <a:t>с</a:t>
            </a:r>
            <a:r>
              <a:rPr lang="ru-RU" sz="1700" dirty="0" smtClean="0">
                <a:solidFill>
                  <a:srgbClr val="000090"/>
                </a:solidFill>
              </a:rPr>
              <a:t>ыном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Нугаевым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Рамилем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Камиловичем</a:t>
            </a:r>
            <a:r>
              <a:rPr lang="ru-RU" sz="17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1700" dirty="0">
                <a:solidFill>
                  <a:srgbClr val="000090"/>
                </a:solidFill>
              </a:rPr>
              <a:t>с</a:t>
            </a:r>
            <a:r>
              <a:rPr lang="ru-RU" sz="1700" dirty="0" smtClean="0">
                <a:solidFill>
                  <a:srgbClr val="000090"/>
                </a:solidFill>
              </a:rPr>
              <a:t>нохой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Нугаевой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>
                <a:solidFill>
                  <a:srgbClr val="000090"/>
                </a:solidFill>
              </a:rPr>
              <a:t>Ляйсан</a:t>
            </a:r>
            <a:r>
              <a:rPr lang="ru-RU" sz="1700" dirty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Зябировной</a:t>
            </a:r>
            <a:r>
              <a:rPr lang="ru-RU" sz="17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1700" dirty="0">
                <a:solidFill>
                  <a:srgbClr val="000090"/>
                </a:solidFill>
              </a:rPr>
              <a:t>с</a:t>
            </a:r>
            <a:r>
              <a:rPr lang="ru-RU" sz="1700" dirty="0" smtClean="0">
                <a:solidFill>
                  <a:srgbClr val="000090"/>
                </a:solidFill>
              </a:rPr>
              <a:t>ыном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Нугаевым</a:t>
            </a:r>
            <a:r>
              <a:rPr lang="ru-RU" sz="1700" dirty="0" smtClean="0">
                <a:solidFill>
                  <a:srgbClr val="000090"/>
                </a:solidFill>
              </a:rPr>
              <a:t> Фаридом </a:t>
            </a:r>
            <a:r>
              <a:rPr lang="ru-RU" sz="1700" dirty="0" err="1" smtClean="0">
                <a:solidFill>
                  <a:srgbClr val="000090"/>
                </a:solidFill>
              </a:rPr>
              <a:t>Камилевичем</a:t>
            </a:r>
            <a:r>
              <a:rPr lang="ru-RU" sz="1700" dirty="0" smtClean="0">
                <a:solidFill>
                  <a:srgbClr val="000090"/>
                </a:solidFill>
              </a:rPr>
              <a:t>,</a:t>
            </a:r>
            <a:endParaRPr lang="ru-RU" sz="1700" dirty="0">
              <a:solidFill>
                <a:srgbClr val="000090"/>
              </a:solidFill>
            </a:endParaRPr>
          </a:p>
          <a:p>
            <a:r>
              <a:rPr lang="ru-RU" sz="1700" dirty="0">
                <a:solidFill>
                  <a:srgbClr val="000090"/>
                </a:solidFill>
              </a:rPr>
              <a:t>с</a:t>
            </a:r>
            <a:r>
              <a:rPr lang="ru-RU" sz="1700" dirty="0" smtClean="0">
                <a:solidFill>
                  <a:srgbClr val="000090"/>
                </a:solidFill>
              </a:rPr>
              <a:t>нохой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Нугаевой</a:t>
            </a:r>
            <a:r>
              <a:rPr lang="ru-RU" sz="1700" dirty="0" smtClean="0">
                <a:solidFill>
                  <a:srgbClr val="000090"/>
                </a:solidFill>
              </a:rPr>
              <a:t> Юлией Николаевной,</a:t>
            </a:r>
            <a:endParaRPr lang="ru-RU" sz="1700" dirty="0">
              <a:solidFill>
                <a:srgbClr val="000090"/>
              </a:solidFill>
            </a:endParaRPr>
          </a:p>
          <a:p>
            <a:r>
              <a:rPr lang="ru-RU" sz="1700" dirty="0">
                <a:solidFill>
                  <a:srgbClr val="000090"/>
                </a:solidFill>
              </a:rPr>
              <a:t>в</a:t>
            </a:r>
            <a:r>
              <a:rPr lang="ru-RU" sz="1700" dirty="0" smtClean="0">
                <a:solidFill>
                  <a:srgbClr val="000090"/>
                </a:solidFill>
              </a:rPr>
              <a:t>нуком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Нугаевым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Камилем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Фаридовичем</a:t>
            </a:r>
            <a:r>
              <a:rPr lang="ru-RU" sz="17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1700" dirty="0">
                <a:solidFill>
                  <a:srgbClr val="000090"/>
                </a:solidFill>
              </a:rPr>
              <a:t>в</a:t>
            </a:r>
            <a:r>
              <a:rPr lang="ru-RU" sz="1700" dirty="0" smtClean="0">
                <a:solidFill>
                  <a:srgbClr val="000090"/>
                </a:solidFill>
              </a:rPr>
              <a:t>нуком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Нугаевым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Каримом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Фаридовичем</a:t>
            </a:r>
            <a:r>
              <a:rPr lang="ru-RU" sz="1700" dirty="0" smtClean="0">
                <a:solidFill>
                  <a:srgbClr val="000090"/>
                </a:solidFill>
              </a:rPr>
              <a:t>, </a:t>
            </a:r>
            <a:endParaRPr lang="ru-RU" sz="1700" dirty="0">
              <a:solidFill>
                <a:srgbClr val="000090"/>
              </a:solidFill>
            </a:endParaRPr>
          </a:p>
          <a:p>
            <a:r>
              <a:rPr lang="ru-RU" sz="1700" dirty="0">
                <a:solidFill>
                  <a:srgbClr val="000090"/>
                </a:solidFill>
              </a:rPr>
              <a:t>в</a:t>
            </a:r>
            <a:r>
              <a:rPr lang="ru-RU" sz="1700" dirty="0" smtClean="0">
                <a:solidFill>
                  <a:srgbClr val="000090"/>
                </a:solidFill>
              </a:rPr>
              <a:t>нучкой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Нугаевой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Ралиной</a:t>
            </a:r>
            <a:r>
              <a:rPr lang="ru-RU" sz="1700" dirty="0" smtClean="0">
                <a:solidFill>
                  <a:srgbClr val="000090"/>
                </a:solidFill>
              </a:rPr>
              <a:t> </a:t>
            </a:r>
            <a:r>
              <a:rPr lang="ru-RU" sz="1700" dirty="0" err="1" smtClean="0">
                <a:solidFill>
                  <a:srgbClr val="000090"/>
                </a:solidFill>
              </a:rPr>
              <a:t>Рамилевной</a:t>
            </a:r>
            <a:r>
              <a:rPr lang="ru-RU" sz="17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1700" dirty="0">
                <a:solidFill>
                  <a:srgbClr val="000090"/>
                </a:solidFill>
              </a:rPr>
              <a:t>в</a:t>
            </a:r>
            <a:r>
              <a:rPr lang="ru-RU" sz="1700" dirty="0" smtClean="0">
                <a:solidFill>
                  <a:srgbClr val="000090"/>
                </a:solidFill>
              </a:rPr>
              <a:t>нуком </a:t>
            </a:r>
            <a:r>
              <a:rPr lang="ru-RU" sz="1700" dirty="0" err="1" smtClean="0">
                <a:solidFill>
                  <a:srgbClr val="000090"/>
                </a:solidFill>
              </a:rPr>
              <a:t>Нугаевым</a:t>
            </a:r>
            <a:r>
              <a:rPr lang="ru-RU" sz="1700" dirty="0" smtClean="0">
                <a:solidFill>
                  <a:srgbClr val="000090"/>
                </a:solidFill>
              </a:rPr>
              <a:t> Аскаром </a:t>
            </a:r>
            <a:r>
              <a:rPr lang="ru-RU" sz="1700" dirty="0" err="1" smtClean="0">
                <a:solidFill>
                  <a:srgbClr val="000090"/>
                </a:solidFill>
              </a:rPr>
              <a:t>Рамилевичем</a:t>
            </a:r>
            <a:endParaRPr lang="ru-RU" sz="1700" dirty="0">
              <a:solidFill>
                <a:srgbClr val="000090"/>
              </a:solidFill>
            </a:endParaRPr>
          </a:p>
          <a:p>
            <a:r>
              <a:rPr lang="ru-RU" sz="1700" dirty="0" smtClean="0">
                <a:solidFill>
                  <a:srgbClr val="000090"/>
                </a:solidFill>
              </a:rPr>
              <a:t> </a:t>
            </a:r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/>
          </a:p>
          <a:p>
            <a:r>
              <a:rPr lang="ru-RU" sz="1700" dirty="0" smtClean="0"/>
              <a:t> </a:t>
            </a:r>
            <a:endParaRPr lang="ru-RU" sz="1700" dirty="0"/>
          </a:p>
          <a:p>
            <a:endParaRPr lang="ru-RU" sz="1700" dirty="0" smtClean="0"/>
          </a:p>
          <a:p>
            <a:endParaRPr lang="ru-RU" sz="1700" dirty="0" smtClean="0"/>
          </a:p>
          <a:p>
            <a:endParaRPr lang="ru-RU" sz="1700" dirty="0"/>
          </a:p>
          <a:p>
            <a:endParaRPr lang="ru-RU" sz="1700" dirty="0" smtClean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Нугаев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Камиль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Асгатович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664" y="141119"/>
            <a:ext cx="3319936" cy="1221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06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82668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90"/>
                </a:solidFill>
              </a:rPr>
              <a:t>Глава </a:t>
            </a:r>
            <a:r>
              <a:rPr lang="ru-RU" sz="2000" dirty="0" err="1">
                <a:solidFill>
                  <a:srgbClr val="000090"/>
                </a:solidFill>
              </a:rPr>
              <a:t>Алькеевского</a:t>
            </a:r>
            <a:r>
              <a:rPr lang="ru-RU" sz="2000" dirty="0">
                <a:solidFill>
                  <a:srgbClr val="000090"/>
                </a:solidFill>
              </a:rPr>
              <a:t> муниципального </a:t>
            </a:r>
            <a:r>
              <a:rPr lang="ru-RU" sz="2000" dirty="0" smtClean="0">
                <a:solidFill>
                  <a:srgbClr val="000090"/>
                </a:solidFill>
              </a:rPr>
              <a:t>района</a:t>
            </a:r>
          </a:p>
          <a:p>
            <a:r>
              <a:rPr lang="ru-RU" sz="2000" dirty="0" smtClean="0">
                <a:solidFill>
                  <a:srgbClr val="000090"/>
                </a:solidFill>
              </a:rPr>
              <a:t>Республики Татарстан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 smtClean="0">
              <a:solidFill>
                <a:srgbClr val="000090"/>
              </a:solidFill>
            </a:endParaRPr>
          </a:p>
          <a:p>
            <a:r>
              <a:rPr lang="ru-RU" sz="2000" dirty="0" smtClean="0">
                <a:solidFill>
                  <a:srgbClr val="000090"/>
                </a:solidFill>
              </a:rPr>
              <a:t>С супругой </a:t>
            </a:r>
            <a:r>
              <a:rPr lang="ru-RU" sz="2000" dirty="0" err="1" smtClean="0">
                <a:solidFill>
                  <a:srgbClr val="000090"/>
                </a:solidFill>
              </a:rPr>
              <a:t>Давлетшиной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Альфией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Фаизовной</a:t>
            </a:r>
            <a:r>
              <a:rPr lang="ru-RU" sz="2000" dirty="0" smtClean="0">
                <a:solidFill>
                  <a:srgbClr val="000090"/>
                </a:solidFill>
              </a:rPr>
              <a:t>, </a:t>
            </a:r>
          </a:p>
          <a:p>
            <a:r>
              <a:rPr lang="ru-RU" sz="2000" dirty="0">
                <a:solidFill>
                  <a:srgbClr val="000090"/>
                </a:solidFill>
              </a:rPr>
              <a:t>с</a:t>
            </a:r>
            <a:r>
              <a:rPr lang="ru-RU" sz="2000" dirty="0" smtClean="0">
                <a:solidFill>
                  <a:srgbClr val="000090"/>
                </a:solidFill>
              </a:rPr>
              <a:t>ыном </a:t>
            </a:r>
            <a:r>
              <a:rPr lang="ru-RU" sz="2000" dirty="0" err="1" smtClean="0">
                <a:solidFill>
                  <a:srgbClr val="000090"/>
                </a:solidFill>
              </a:rPr>
              <a:t>Давлетшиным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Аделем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Фердинатовичем</a:t>
            </a:r>
            <a:r>
              <a:rPr lang="ru-RU" sz="2000" dirty="0" smtClean="0">
                <a:solidFill>
                  <a:srgbClr val="000090"/>
                </a:solidFill>
              </a:rPr>
              <a:t>, </a:t>
            </a:r>
            <a:endParaRPr lang="ru-RU" sz="2000" dirty="0">
              <a:solidFill>
                <a:srgbClr val="000090"/>
              </a:solidFill>
            </a:endParaRPr>
          </a:p>
          <a:p>
            <a:r>
              <a:rPr lang="ru-RU" sz="2000" dirty="0">
                <a:solidFill>
                  <a:srgbClr val="000090"/>
                </a:solidFill>
              </a:rPr>
              <a:t>с</a:t>
            </a:r>
            <a:r>
              <a:rPr lang="ru-RU" sz="2000" dirty="0" smtClean="0">
                <a:solidFill>
                  <a:srgbClr val="000090"/>
                </a:solidFill>
              </a:rPr>
              <a:t>нохой </a:t>
            </a:r>
            <a:r>
              <a:rPr lang="ru-RU" sz="2000" dirty="0" err="1" smtClean="0">
                <a:solidFill>
                  <a:srgbClr val="000090"/>
                </a:solidFill>
              </a:rPr>
              <a:t>Давлетшиной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Гузелией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Фаритовной</a:t>
            </a:r>
            <a:r>
              <a:rPr lang="ru-RU" sz="2000" dirty="0" smtClean="0">
                <a:solidFill>
                  <a:srgbClr val="000090"/>
                </a:solidFill>
              </a:rPr>
              <a:t>, 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в</a:t>
            </a:r>
            <a:r>
              <a:rPr lang="ru-RU" sz="2000" dirty="0" smtClean="0">
                <a:solidFill>
                  <a:srgbClr val="000090"/>
                </a:solidFill>
              </a:rPr>
              <a:t>нуком </a:t>
            </a:r>
            <a:r>
              <a:rPr lang="ru-RU" sz="2000" dirty="0" err="1" smtClean="0">
                <a:solidFill>
                  <a:srgbClr val="000090"/>
                </a:solidFill>
              </a:rPr>
              <a:t>Давлетшиным</a:t>
            </a:r>
            <a:r>
              <a:rPr lang="ru-RU" sz="2000" dirty="0" smtClean="0">
                <a:solidFill>
                  <a:srgbClr val="000090"/>
                </a:solidFill>
              </a:rPr>
              <a:t> Ильханом </a:t>
            </a:r>
            <a:r>
              <a:rPr lang="ru-RU" sz="2000" dirty="0" err="1" smtClean="0">
                <a:solidFill>
                  <a:srgbClr val="000090"/>
                </a:solidFill>
              </a:rPr>
              <a:t>Аделевичем</a:t>
            </a:r>
            <a:r>
              <a:rPr lang="ru-RU" sz="2000" dirty="0" smtClean="0">
                <a:solidFill>
                  <a:srgbClr val="000090"/>
                </a:solidFill>
              </a:rPr>
              <a:t>, </a:t>
            </a:r>
            <a:endParaRPr lang="ru-RU" sz="2000" dirty="0">
              <a:solidFill>
                <a:srgbClr val="000090"/>
              </a:solidFill>
            </a:endParaRPr>
          </a:p>
          <a:p>
            <a:r>
              <a:rPr lang="ru-RU" sz="2000" dirty="0">
                <a:solidFill>
                  <a:srgbClr val="000090"/>
                </a:solidFill>
              </a:rPr>
              <a:t>с</a:t>
            </a:r>
            <a:r>
              <a:rPr lang="ru-RU" sz="2000" dirty="0" smtClean="0">
                <a:solidFill>
                  <a:srgbClr val="000090"/>
                </a:solidFill>
              </a:rPr>
              <a:t>ыном </a:t>
            </a:r>
            <a:r>
              <a:rPr lang="ru-RU" sz="2000" dirty="0" err="1" smtClean="0">
                <a:solidFill>
                  <a:srgbClr val="000090"/>
                </a:solidFill>
              </a:rPr>
              <a:t>Давлетшиным</a:t>
            </a:r>
            <a:r>
              <a:rPr lang="ru-RU" sz="2000" dirty="0" smtClean="0">
                <a:solidFill>
                  <a:srgbClr val="000090"/>
                </a:solidFill>
              </a:rPr>
              <a:t> Рустемом </a:t>
            </a:r>
            <a:r>
              <a:rPr lang="ru-RU" sz="2000" dirty="0" err="1" smtClean="0">
                <a:solidFill>
                  <a:srgbClr val="000090"/>
                </a:solidFill>
              </a:rPr>
              <a:t>Фердинатовичем</a:t>
            </a:r>
            <a:r>
              <a:rPr lang="ru-RU" sz="2000" dirty="0" smtClean="0">
                <a:solidFill>
                  <a:srgbClr val="000090"/>
                </a:solidFill>
              </a:rPr>
              <a:t>, </a:t>
            </a:r>
          </a:p>
          <a:p>
            <a:r>
              <a:rPr lang="ru-RU" sz="2000" dirty="0">
                <a:solidFill>
                  <a:srgbClr val="000090"/>
                </a:solidFill>
              </a:rPr>
              <a:t>с</a:t>
            </a:r>
            <a:r>
              <a:rPr lang="ru-RU" sz="2000" dirty="0" smtClean="0">
                <a:solidFill>
                  <a:srgbClr val="000090"/>
                </a:solidFill>
              </a:rPr>
              <a:t>нохой </a:t>
            </a:r>
            <a:r>
              <a:rPr lang="ru-RU" sz="2000" dirty="0" err="1" smtClean="0">
                <a:solidFill>
                  <a:srgbClr val="000090"/>
                </a:solidFill>
              </a:rPr>
              <a:t>Давлетшиной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Гельназой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 err="1" smtClean="0">
                <a:solidFill>
                  <a:srgbClr val="000090"/>
                </a:solidFill>
              </a:rPr>
              <a:t>Фаритовной</a:t>
            </a:r>
            <a:endParaRPr lang="ru-RU" sz="2000" dirty="0">
              <a:solidFill>
                <a:srgbClr val="000090"/>
              </a:solidFill>
            </a:endParaRPr>
          </a:p>
          <a:p>
            <a:r>
              <a:rPr lang="ru-RU" sz="1800" dirty="0"/>
              <a:t> </a:t>
            </a: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>
              <a:solidFill>
                <a:srgbClr val="000090"/>
              </a:solidFill>
            </a:endParaRPr>
          </a:p>
          <a:p>
            <a:endParaRPr lang="ru-RU" sz="1700" dirty="0">
              <a:solidFill>
                <a:srgbClr val="000090"/>
              </a:solidFill>
            </a:endParaRPr>
          </a:p>
          <a:p>
            <a:endParaRPr lang="ru-RU" sz="17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Давлетшин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Фердинат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Мидхатович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664" y="141119"/>
            <a:ext cx="3319936" cy="1221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82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382668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0090"/>
                </a:solidFill>
              </a:rPr>
              <a:t>Глава </a:t>
            </a:r>
            <a:r>
              <a:rPr lang="ru-RU" sz="2400" dirty="0" err="1">
                <a:solidFill>
                  <a:srgbClr val="000090"/>
                </a:solidFill>
              </a:rPr>
              <a:t>Муслюмовского</a:t>
            </a:r>
            <a:r>
              <a:rPr lang="ru-RU" sz="2400" dirty="0">
                <a:solidFill>
                  <a:srgbClr val="000090"/>
                </a:solidFill>
              </a:rPr>
              <a:t> муниципального района </a:t>
            </a:r>
            <a:r>
              <a:rPr lang="ru-RU" sz="2400" dirty="0" smtClean="0">
                <a:solidFill>
                  <a:srgbClr val="000090"/>
                </a:solidFill>
              </a:rPr>
              <a:t>Республики Татарстан</a:t>
            </a:r>
          </a:p>
          <a:p>
            <a:endParaRPr lang="ru-RU" sz="2400" dirty="0">
              <a:solidFill>
                <a:srgbClr val="000090"/>
              </a:solidFill>
            </a:endParaRPr>
          </a:p>
          <a:p>
            <a:r>
              <a:rPr lang="ru-RU" sz="2400" dirty="0">
                <a:solidFill>
                  <a:srgbClr val="000090"/>
                </a:solidFill>
              </a:rPr>
              <a:t>с</a:t>
            </a:r>
            <a:r>
              <a:rPr lang="ru-RU" sz="2400" dirty="0" smtClean="0">
                <a:solidFill>
                  <a:srgbClr val="000090"/>
                </a:solidFill>
              </a:rPr>
              <a:t> супругой </a:t>
            </a:r>
            <a:r>
              <a:rPr lang="ru-RU" sz="2400" dirty="0" err="1" smtClean="0">
                <a:solidFill>
                  <a:srgbClr val="000090"/>
                </a:solidFill>
              </a:rPr>
              <a:t>Хабиповой</a:t>
            </a:r>
            <a:r>
              <a:rPr lang="ru-RU" sz="2400" dirty="0" smtClean="0">
                <a:solidFill>
                  <a:srgbClr val="000090"/>
                </a:solidFill>
              </a:rPr>
              <a:t> Лилией </a:t>
            </a:r>
            <a:r>
              <a:rPr lang="ru-RU" sz="2400" dirty="0" err="1" smtClean="0">
                <a:solidFill>
                  <a:srgbClr val="000090"/>
                </a:solidFill>
              </a:rPr>
              <a:t>Анисовной</a:t>
            </a:r>
            <a:r>
              <a:rPr lang="ru-RU" sz="24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2400" dirty="0">
                <a:solidFill>
                  <a:srgbClr val="000090"/>
                </a:solidFill>
              </a:rPr>
              <a:t>с</a:t>
            </a:r>
            <a:r>
              <a:rPr lang="ru-RU" sz="2400" dirty="0" smtClean="0">
                <a:solidFill>
                  <a:srgbClr val="000090"/>
                </a:solidFill>
              </a:rPr>
              <a:t>таршей дочерью </a:t>
            </a:r>
            <a:r>
              <a:rPr lang="ru-RU" sz="2400" dirty="0" err="1" smtClean="0">
                <a:solidFill>
                  <a:srgbClr val="000090"/>
                </a:solidFill>
              </a:rPr>
              <a:t>Хабиповой</a:t>
            </a:r>
            <a:r>
              <a:rPr lang="ru-RU" sz="2400" dirty="0" smtClean="0">
                <a:solidFill>
                  <a:srgbClr val="000090"/>
                </a:solidFill>
              </a:rPr>
              <a:t> Камиллой </a:t>
            </a:r>
            <a:r>
              <a:rPr lang="ru-RU" sz="2400" dirty="0" err="1" smtClean="0">
                <a:solidFill>
                  <a:srgbClr val="000090"/>
                </a:solidFill>
              </a:rPr>
              <a:t>Ришатовной</a:t>
            </a:r>
            <a:r>
              <a:rPr lang="ru-RU" sz="2400" dirty="0" smtClean="0">
                <a:solidFill>
                  <a:srgbClr val="000090"/>
                </a:solidFill>
              </a:rPr>
              <a:t>, </a:t>
            </a:r>
            <a:endParaRPr lang="ru-RU" sz="2400" dirty="0">
              <a:solidFill>
                <a:srgbClr val="000090"/>
              </a:solidFill>
            </a:endParaRPr>
          </a:p>
          <a:p>
            <a:r>
              <a:rPr lang="ru-RU" sz="2400" dirty="0">
                <a:solidFill>
                  <a:srgbClr val="000090"/>
                </a:solidFill>
              </a:rPr>
              <a:t>с</a:t>
            </a:r>
            <a:r>
              <a:rPr lang="ru-RU" sz="2400" dirty="0" smtClean="0">
                <a:solidFill>
                  <a:srgbClr val="000090"/>
                </a:solidFill>
              </a:rPr>
              <a:t>редней дочерью </a:t>
            </a:r>
            <a:r>
              <a:rPr lang="ru-RU" sz="2400" dirty="0" err="1" smtClean="0">
                <a:solidFill>
                  <a:srgbClr val="000090"/>
                </a:solidFill>
              </a:rPr>
              <a:t>Хабиповой</a:t>
            </a:r>
            <a:r>
              <a:rPr lang="ru-RU" sz="2400" dirty="0" smtClean="0">
                <a:solidFill>
                  <a:srgbClr val="000090"/>
                </a:solidFill>
              </a:rPr>
              <a:t> Аделей </a:t>
            </a:r>
            <a:r>
              <a:rPr lang="ru-RU" sz="2400" dirty="0" err="1" smtClean="0">
                <a:solidFill>
                  <a:srgbClr val="000090"/>
                </a:solidFill>
              </a:rPr>
              <a:t>Ришатовной</a:t>
            </a:r>
            <a:r>
              <a:rPr lang="ru-RU" sz="24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2400" dirty="0">
                <a:solidFill>
                  <a:srgbClr val="000090"/>
                </a:solidFill>
              </a:rPr>
              <a:t>м</a:t>
            </a:r>
            <a:r>
              <a:rPr lang="ru-RU" sz="2400" dirty="0" smtClean="0">
                <a:solidFill>
                  <a:srgbClr val="000090"/>
                </a:solidFill>
              </a:rPr>
              <a:t>ладшей дочерью </a:t>
            </a:r>
            <a:r>
              <a:rPr lang="ru-RU" sz="2400" dirty="0" err="1" smtClean="0">
                <a:solidFill>
                  <a:srgbClr val="000090"/>
                </a:solidFill>
              </a:rPr>
              <a:t>Хабиповой</a:t>
            </a:r>
            <a:r>
              <a:rPr lang="ru-RU" sz="2400" dirty="0" smtClean="0">
                <a:solidFill>
                  <a:srgbClr val="000090"/>
                </a:solidFill>
              </a:rPr>
              <a:t> Софьей </a:t>
            </a:r>
            <a:r>
              <a:rPr lang="ru-RU" sz="2400" dirty="0" err="1" smtClean="0">
                <a:solidFill>
                  <a:srgbClr val="000090"/>
                </a:solidFill>
              </a:rPr>
              <a:t>Ришатовной</a:t>
            </a:r>
            <a:endParaRPr lang="ru-RU" sz="2400" dirty="0">
              <a:solidFill>
                <a:srgbClr val="000090"/>
              </a:solidFill>
            </a:endParaRPr>
          </a:p>
          <a:p>
            <a:r>
              <a:rPr lang="ru-RU" sz="24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Хабипов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Ришат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Рашитович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664" y="141119"/>
            <a:ext cx="3319936" cy="1221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17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3629575" cy="382668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0090"/>
                </a:solidFill>
              </a:rPr>
              <a:t>Маликов</a:t>
            </a:r>
            <a:r>
              <a:rPr lang="ru-RU" sz="1600" dirty="0">
                <a:solidFill>
                  <a:srgbClr val="000090"/>
                </a:solidFill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</a:rPr>
              <a:t>Гарайхан</a:t>
            </a:r>
            <a:r>
              <a:rPr lang="ru-RU" sz="1600" b="1" dirty="0" smtClean="0">
                <a:solidFill>
                  <a:srgbClr val="000090"/>
                </a:solidFill>
              </a:rPr>
              <a:t> </a:t>
            </a:r>
            <a:r>
              <a:rPr lang="ru-RU" sz="1600" b="1" dirty="0" err="1" smtClean="0">
                <a:solidFill>
                  <a:srgbClr val="000090"/>
                </a:solidFill>
              </a:rPr>
              <a:t>Гайнуллович</a:t>
            </a:r>
            <a:r>
              <a:rPr lang="ru-RU" sz="1600" b="1" dirty="0" smtClean="0">
                <a:solidFill>
                  <a:srgbClr val="000090"/>
                </a:solidFill>
              </a:rPr>
              <a:t>,</a:t>
            </a:r>
            <a:endParaRPr lang="ru-RU" sz="1600" dirty="0">
              <a:solidFill>
                <a:srgbClr val="000090"/>
              </a:solidFill>
            </a:endParaRPr>
          </a:p>
          <a:p>
            <a:r>
              <a:rPr lang="ru-RU" sz="1600" dirty="0" smtClean="0">
                <a:solidFill>
                  <a:srgbClr val="000090"/>
                </a:solidFill>
              </a:rPr>
              <a:t>Супруга </a:t>
            </a:r>
            <a:r>
              <a:rPr lang="tt-RU" sz="1600" dirty="0">
                <a:solidFill>
                  <a:srgbClr val="000090"/>
                </a:solidFill>
              </a:rPr>
              <a:t>Маликова Марсила  </a:t>
            </a:r>
            <a:r>
              <a:rPr lang="tt-RU" sz="1600" dirty="0" smtClean="0">
                <a:solidFill>
                  <a:srgbClr val="000090"/>
                </a:solidFill>
              </a:rPr>
              <a:t>Мирхазияновна,</a:t>
            </a:r>
            <a:r>
              <a:rPr lang="ru-RU" sz="16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ru-RU" sz="1600" dirty="0" smtClean="0">
                <a:solidFill>
                  <a:srgbClr val="000090"/>
                </a:solidFill>
              </a:rPr>
              <a:t>Дочь </a:t>
            </a:r>
            <a:r>
              <a:rPr lang="tt-RU" sz="1600" dirty="0">
                <a:solidFill>
                  <a:srgbClr val="000090"/>
                </a:solidFill>
              </a:rPr>
              <a:t>Авзалова (Маликова)  Гульчачак  </a:t>
            </a:r>
            <a:r>
              <a:rPr lang="tt-RU" sz="1600" dirty="0" smtClean="0">
                <a:solidFill>
                  <a:srgbClr val="000090"/>
                </a:solidFill>
              </a:rPr>
              <a:t>Гар</a:t>
            </a:r>
            <a:r>
              <a:rPr lang="ru-RU" sz="1600" dirty="0" err="1" smtClean="0">
                <a:solidFill>
                  <a:srgbClr val="000090"/>
                </a:solidFill>
              </a:rPr>
              <a:t>айхановна</a:t>
            </a:r>
            <a:r>
              <a:rPr lang="ru-RU" sz="1600" dirty="0" smtClean="0">
                <a:solidFill>
                  <a:srgbClr val="000090"/>
                </a:solidFill>
              </a:rPr>
              <a:t>,</a:t>
            </a:r>
          </a:p>
          <a:p>
            <a:r>
              <a:rPr lang="ru-RU" sz="1600" dirty="0" smtClean="0">
                <a:solidFill>
                  <a:srgbClr val="000090"/>
                </a:solidFill>
              </a:rPr>
              <a:t>Зять </a:t>
            </a:r>
            <a:r>
              <a:rPr lang="tt-RU" sz="1600" dirty="0">
                <a:solidFill>
                  <a:srgbClr val="000090"/>
                </a:solidFill>
              </a:rPr>
              <a:t>Авзалов Фиршат  </a:t>
            </a:r>
            <a:r>
              <a:rPr lang="tt-RU" sz="1600" dirty="0" smtClean="0">
                <a:solidFill>
                  <a:srgbClr val="000090"/>
                </a:solidFill>
              </a:rPr>
              <a:t>Рашитович,</a:t>
            </a:r>
            <a:r>
              <a:rPr lang="ru-RU" sz="16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ru-RU" sz="1600" dirty="0" smtClean="0">
                <a:solidFill>
                  <a:srgbClr val="000090"/>
                </a:solidFill>
              </a:rPr>
              <a:t>Внучка </a:t>
            </a:r>
            <a:r>
              <a:rPr lang="tt-RU" sz="1600" dirty="0">
                <a:solidFill>
                  <a:srgbClr val="000090"/>
                </a:solidFill>
              </a:rPr>
              <a:t>Авзалова Гульназира  </a:t>
            </a:r>
            <a:r>
              <a:rPr lang="tt-RU" sz="1600" dirty="0" smtClean="0">
                <a:solidFill>
                  <a:srgbClr val="000090"/>
                </a:solidFill>
              </a:rPr>
              <a:t>Фиршатовна, </a:t>
            </a:r>
          </a:p>
          <a:p>
            <a:r>
              <a:rPr lang="ru-RU" sz="1600" dirty="0" smtClean="0">
                <a:solidFill>
                  <a:srgbClr val="000090"/>
                </a:solidFill>
              </a:rPr>
              <a:t>В</a:t>
            </a:r>
            <a:r>
              <a:rPr lang="tt-RU" sz="1600" dirty="0" smtClean="0">
                <a:solidFill>
                  <a:srgbClr val="000090"/>
                </a:solidFill>
              </a:rPr>
              <a:t>нучка </a:t>
            </a:r>
            <a:r>
              <a:rPr lang="tt-RU" sz="1600" dirty="0">
                <a:solidFill>
                  <a:srgbClr val="000090"/>
                </a:solidFill>
              </a:rPr>
              <a:t>Авзалова Гульшат  </a:t>
            </a:r>
            <a:r>
              <a:rPr lang="tt-RU" sz="1600" dirty="0" smtClean="0">
                <a:solidFill>
                  <a:srgbClr val="000090"/>
                </a:solidFill>
              </a:rPr>
              <a:t>Фиршатовна,</a:t>
            </a:r>
            <a:r>
              <a:rPr lang="ru-RU" sz="16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ru-RU" sz="1600" dirty="0" smtClean="0">
                <a:solidFill>
                  <a:srgbClr val="000090"/>
                </a:solidFill>
              </a:rPr>
              <a:t>Сын </a:t>
            </a:r>
            <a:r>
              <a:rPr lang="tt-RU" sz="1600" dirty="0">
                <a:solidFill>
                  <a:srgbClr val="000090"/>
                </a:solidFill>
              </a:rPr>
              <a:t>Маликов Рамиль </a:t>
            </a:r>
            <a:r>
              <a:rPr lang="tt-RU" sz="1600" dirty="0" smtClean="0">
                <a:solidFill>
                  <a:srgbClr val="000090"/>
                </a:solidFill>
              </a:rPr>
              <a:t>Гарайханович, </a:t>
            </a:r>
          </a:p>
          <a:p>
            <a:r>
              <a:rPr lang="ru-RU" sz="1600" dirty="0" smtClean="0">
                <a:solidFill>
                  <a:srgbClr val="000090"/>
                </a:solidFill>
              </a:rPr>
              <a:t>С</a:t>
            </a:r>
            <a:r>
              <a:rPr lang="tt-RU" sz="1600" dirty="0" smtClean="0">
                <a:solidFill>
                  <a:srgbClr val="000090"/>
                </a:solidFill>
              </a:rPr>
              <a:t>ноха </a:t>
            </a:r>
            <a:r>
              <a:rPr lang="tt-RU" sz="1600" dirty="0">
                <a:solidFill>
                  <a:srgbClr val="000090"/>
                </a:solidFill>
              </a:rPr>
              <a:t>Маликова Глуса </a:t>
            </a:r>
            <a:r>
              <a:rPr lang="tt-RU" sz="1600" dirty="0" smtClean="0">
                <a:solidFill>
                  <a:srgbClr val="000090"/>
                </a:solidFill>
              </a:rPr>
              <a:t>Николаевна, </a:t>
            </a:r>
          </a:p>
          <a:p>
            <a:endParaRPr lang="tt-RU" sz="1200" dirty="0" smtClean="0">
              <a:solidFill>
                <a:srgbClr val="000090"/>
              </a:solidFill>
            </a:endParaRPr>
          </a:p>
          <a:p>
            <a:r>
              <a:rPr lang="tt-RU" sz="1200" dirty="0" smtClean="0">
                <a:solidFill>
                  <a:srgbClr val="000090"/>
                </a:solidFill>
              </a:rPr>
              <a:t> </a:t>
            </a:r>
          </a:p>
          <a:p>
            <a:endParaRPr lang="ru-RU" sz="1200" dirty="0" smtClean="0">
              <a:solidFill>
                <a:srgbClr val="000090"/>
              </a:solidFill>
            </a:endParaRPr>
          </a:p>
          <a:p>
            <a:endParaRPr lang="ru-RU" sz="12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Семья Маликовых</a:t>
            </a:r>
            <a:endParaRPr lang="ru-RU" sz="3500" dirty="0">
              <a:solidFill>
                <a:srgbClr val="000090"/>
              </a:solidFill>
            </a:endParaRPr>
          </a:p>
        </p:txBody>
      </p:sp>
      <p:sp>
        <p:nvSpPr>
          <p:cNvPr id="4" name="Текст 11"/>
          <p:cNvSpPr txBox="1">
            <a:spLocks/>
          </p:cNvSpPr>
          <p:nvPr/>
        </p:nvSpPr>
        <p:spPr>
          <a:xfrm>
            <a:off x="4954400" y="2790240"/>
            <a:ext cx="4037200" cy="223173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t-RU" sz="1600" dirty="0">
                <a:solidFill>
                  <a:srgbClr val="000090"/>
                </a:solidFill>
              </a:rPr>
              <a:t>Дочь Маликова Гульзира  Гарайхановна,</a:t>
            </a:r>
          </a:p>
          <a:p>
            <a:r>
              <a:rPr lang="tt-RU" sz="1600" dirty="0">
                <a:solidFill>
                  <a:srgbClr val="000090"/>
                </a:solidFill>
              </a:rPr>
              <a:t>Дочь Маликова Миляуша   Гарайхановна,</a:t>
            </a:r>
          </a:p>
          <a:p>
            <a:r>
              <a:rPr lang="ru-RU" sz="1600" dirty="0">
                <a:solidFill>
                  <a:srgbClr val="000090"/>
                </a:solidFill>
              </a:rPr>
              <a:t>П</a:t>
            </a:r>
            <a:r>
              <a:rPr lang="tt-RU" sz="1600" dirty="0">
                <a:solidFill>
                  <a:srgbClr val="000090"/>
                </a:solidFill>
              </a:rPr>
              <a:t>риемная дочь Бакирова Азиза Фаварисовна,</a:t>
            </a:r>
          </a:p>
          <a:p>
            <a:r>
              <a:rPr lang="ru-RU" sz="1600" dirty="0">
                <a:solidFill>
                  <a:srgbClr val="000090"/>
                </a:solidFill>
              </a:rPr>
              <a:t>Приемный сын </a:t>
            </a:r>
            <a:r>
              <a:rPr lang="tt-RU" sz="1600" dirty="0">
                <a:solidFill>
                  <a:srgbClr val="000090"/>
                </a:solidFill>
              </a:rPr>
              <a:t>Юриков Николай  Николаевич,</a:t>
            </a:r>
          </a:p>
          <a:p>
            <a:r>
              <a:rPr lang="ru-RU" sz="1600" dirty="0">
                <a:solidFill>
                  <a:srgbClr val="000090"/>
                </a:solidFill>
              </a:rPr>
              <a:t>Приемный сын </a:t>
            </a:r>
            <a:r>
              <a:rPr lang="tt-RU" sz="1600" dirty="0">
                <a:solidFill>
                  <a:srgbClr val="000090"/>
                </a:solidFill>
              </a:rPr>
              <a:t>Галимов Рустем Андреевич,</a:t>
            </a:r>
          </a:p>
          <a:p>
            <a:r>
              <a:rPr lang="tt-RU" sz="1600" dirty="0">
                <a:solidFill>
                  <a:srgbClr val="000090"/>
                </a:solidFill>
              </a:rPr>
              <a:t>Приемный сын Юриков Владимир  Николаевич,</a:t>
            </a:r>
          </a:p>
          <a:p>
            <a:r>
              <a:rPr lang="ru-RU" sz="1600" dirty="0" smtClean="0">
                <a:solidFill>
                  <a:srgbClr val="000090"/>
                </a:solidFill>
              </a:rPr>
              <a:t>Приемный сын </a:t>
            </a:r>
            <a:r>
              <a:rPr lang="tt-RU" sz="1600" dirty="0">
                <a:solidFill>
                  <a:srgbClr val="000090"/>
                </a:solidFill>
              </a:rPr>
              <a:t>Галимов  Рамис </a:t>
            </a:r>
            <a:r>
              <a:rPr lang="tt-RU" sz="1600" dirty="0" smtClean="0">
                <a:solidFill>
                  <a:srgbClr val="000090"/>
                </a:solidFill>
              </a:rPr>
              <a:t>Андреевич</a:t>
            </a:r>
          </a:p>
          <a:p>
            <a:r>
              <a:rPr lang="tt-RU" sz="1600" dirty="0" smtClean="0">
                <a:solidFill>
                  <a:srgbClr val="000090"/>
                </a:solidFill>
              </a:rPr>
              <a:t>Приемная дочь </a:t>
            </a:r>
            <a:r>
              <a:rPr lang="tt-RU" sz="1600" dirty="0">
                <a:solidFill>
                  <a:srgbClr val="000090"/>
                </a:solidFill>
              </a:rPr>
              <a:t>Казакевич Татьяна Трифоновна</a:t>
            </a:r>
            <a:r>
              <a:rPr lang="ru-RU" sz="1600" dirty="0">
                <a:solidFill>
                  <a:srgbClr val="000090"/>
                </a:solidFill>
              </a:rPr>
              <a:t> </a:t>
            </a:r>
            <a:r>
              <a:rPr lang="tt-RU" sz="1600" dirty="0" smtClean="0">
                <a:solidFill>
                  <a:srgbClr val="000090"/>
                </a:solidFill>
              </a:rPr>
              <a:t> </a:t>
            </a:r>
            <a:r>
              <a:rPr lang="ru-RU" sz="1600" dirty="0" smtClean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5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825" y="141120"/>
            <a:ext cx="3536419" cy="130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66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Депутат Государственной Думы Российской Федерации</a:t>
            </a:r>
          </a:p>
          <a:p>
            <a:r>
              <a:rPr lang="ru-RU" sz="2000" dirty="0">
                <a:solidFill>
                  <a:srgbClr val="000090"/>
                </a:solidFill>
              </a:rPr>
              <a:t> 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Генеральный директор </a:t>
            </a:r>
            <a:r>
              <a:rPr lang="tt-RU" sz="2000" dirty="0">
                <a:solidFill>
                  <a:srgbClr val="000090"/>
                </a:solidFill>
              </a:rPr>
              <a:t>Открытого акционерного общества</a:t>
            </a:r>
            <a:r>
              <a:rPr lang="ru-RU" sz="2000" dirty="0">
                <a:solidFill>
                  <a:srgbClr val="000090"/>
                </a:solidFill>
              </a:rPr>
              <a:t> "</a:t>
            </a:r>
            <a:r>
              <a:rPr lang="ru-RU" sz="2000" dirty="0" err="1">
                <a:solidFill>
                  <a:srgbClr val="000090"/>
                </a:solidFill>
              </a:rPr>
              <a:t>Нижнекамскшина</a:t>
            </a:r>
            <a:r>
              <a:rPr lang="ru-RU" sz="2000" dirty="0">
                <a:solidFill>
                  <a:srgbClr val="000090"/>
                </a:solidFill>
              </a:rPr>
              <a:t>" </a:t>
            </a:r>
          </a:p>
          <a:p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Ильясов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Радик </a:t>
            </a:r>
            <a:r>
              <a:rPr lang="ru-RU" sz="3600" dirty="0" err="1" smtClean="0">
                <a:solidFill>
                  <a:srgbClr val="000090"/>
                </a:solidFill>
              </a:rPr>
              <a:t>Сабитович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449655"/>
            <a:ext cx="6059613" cy="222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81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65614" y="228600"/>
            <a:ext cx="8153400" cy="990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0090"/>
                </a:solidFill>
              </a:rPr>
              <a:t>Валиев </a:t>
            </a:r>
            <a:r>
              <a:rPr lang="ru-RU" sz="3600" dirty="0" err="1" smtClean="0">
                <a:solidFill>
                  <a:srgbClr val="000090"/>
                </a:solidFill>
              </a:rPr>
              <a:t>Фоат</a:t>
            </a:r>
            <a:r>
              <a:rPr lang="ru-RU" sz="3600" dirty="0" smtClean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Валиевич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2200" dirty="0" smtClean="0">
                <a:solidFill>
                  <a:srgbClr val="000090"/>
                </a:solidFill>
              </a:rPr>
              <a:t>Генеральный директор ОАО «</a:t>
            </a:r>
            <a:r>
              <a:rPr lang="ru-RU" sz="2200" dirty="0" err="1">
                <a:solidFill>
                  <a:srgbClr val="000090"/>
                </a:solidFill>
              </a:rPr>
              <a:t>Алексеевскдорстрой</a:t>
            </a:r>
            <a:r>
              <a:rPr lang="ru-RU" sz="2200" dirty="0" smtClean="0">
                <a:solidFill>
                  <a:srgbClr val="000090"/>
                </a:solidFill>
              </a:rPr>
              <a:t>»</a:t>
            </a:r>
            <a:endParaRPr lang="ru-RU" sz="2200" dirty="0">
              <a:solidFill>
                <a:srgbClr val="000090"/>
              </a:solidFill>
            </a:endParaRPr>
          </a:p>
        </p:txBody>
      </p:sp>
      <p:pic>
        <p:nvPicPr>
          <p:cNvPr id="6" name="Изображение 5" descr="АЛЬБОМ часть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51" y="2477423"/>
            <a:ext cx="8511721" cy="3888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428" y="1615649"/>
            <a:ext cx="67510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solidFill>
                  <a:srgbClr val="000090"/>
                </a:solidFill>
              </a:rPr>
              <a:t>Защитные сооружения от внешних воздействий </a:t>
            </a:r>
          </a:p>
          <a:p>
            <a:r>
              <a:rPr lang="ru-RU" sz="2500" dirty="0" smtClean="0">
                <a:solidFill>
                  <a:srgbClr val="000090"/>
                </a:solidFill>
              </a:rPr>
              <a:t>над Ханским Дворцом в </a:t>
            </a:r>
            <a:r>
              <a:rPr lang="ru-RU" sz="2500" dirty="0" err="1" smtClean="0">
                <a:solidFill>
                  <a:srgbClr val="000090"/>
                </a:solidFill>
              </a:rPr>
              <a:t>Болагре</a:t>
            </a:r>
            <a:endParaRPr lang="ru-RU" sz="25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Нотариус из </a:t>
            </a:r>
            <a:r>
              <a:rPr lang="ru-RU" sz="2000" dirty="0" err="1">
                <a:solidFill>
                  <a:srgbClr val="000090"/>
                </a:solidFill>
              </a:rPr>
              <a:t>г.Казань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Хабибуллина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Милеуша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Садрисламовна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9042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64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000090"/>
                </a:solidFill>
              </a:rPr>
              <a:t>Серазетдинов</a:t>
            </a:r>
            <a:r>
              <a:rPr lang="ru-RU" sz="3600" dirty="0" smtClean="0">
                <a:solidFill>
                  <a:srgbClr val="000090"/>
                </a:solidFill>
              </a:rPr>
              <a:t> Дамир </a:t>
            </a:r>
            <a:r>
              <a:rPr lang="ru-RU" sz="3600" dirty="0" err="1">
                <a:solidFill>
                  <a:srgbClr val="000090"/>
                </a:solidFill>
              </a:rPr>
              <a:t>Рафкатович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1700" dirty="0">
                <a:solidFill>
                  <a:srgbClr val="000090"/>
                </a:solidFill>
              </a:rPr>
              <a:t>Заместитель генерального директора </a:t>
            </a:r>
            <a:r>
              <a:rPr lang="ru-RU" sz="1700" dirty="0" smtClean="0">
                <a:solidFill>
                  <a:srgbClr val="000090"/>
                </a:solidFill>
              </a:rPr>
              <a:t>ООО «</a:t>
            </a:r>
            <a:r>
              <a:rPr lang="ru-RU" sz="1700" dirty="0">
                <a:solidFill>
                  <a:srgbClr val="000090"/>
                </a:solidFill>
              </a:rPr>
              <a:t>Эко ТЭК» </a:t>
            </a:r>
          </a:p>
        </p:txBody>
      </p:sp>
      <p:pic>
        <p:nvPicPr>
          <p:cNvPr id="3" name="Содержимое 2" descr="фотография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16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t-RU" sz="2000" dirty="0" smtClean="0">
                <a:solidFill>
                  <a:srgbClr val="000090"/>
                </a:solidFill>
              </a:rPr>
              <a:t>Генеральный </a:t>
            </a:r>
            <a:r>
              <a:rPr lang="tt-RU" sz="2000" dirty="0">
                <a:solidFill>
                  <a:srgbClr val="000090"/>
                </a:solidFill>
              </a:rPr>
              <a:t>директор </a:t>
            </a:r>
            <a:r>
              <a:rPr lang="tt-RU" sz="2000" dirty="0" smtClean="0">
                <a:solidFill>
                  <a:srgbClr val="000090"/>
                </a:solidFill>
              </a:rPr>
              <a:t>Открытого </a:t>
            </a:r>
            <a:r>
              <a:rPr lang="tt-RU" sz="2000" dirty="0">
                <a:solidFill>
                  <a:srgbClr val="000090"/>
                </a:solidFill>
              </a:rPr>
              <a:t>акционерного общества </a:t>
            </a:r>
            <a:r>
              <a:rPr lang="ru-RU" sz="2000" dirty="0">
                <a:solidFill>
                  <a:srgbClr val="000090"/>
                </a:solidFill>
              </a:rPr>
              <a:t>«</a:t>
            </a:r>
            <a:r>
              <a:rPr lang="tt-RU" sz="2000" dirty="0">
                <a:solidFill>
                  <a:srgbClr val="000090"/>
                </a:solidFill>
              </a:rPr>
              <a:t>Таттелеком</a:t>
            </a:r>
            <a:r>
              <a:rPr lang="ru-RU" sz="2000" dirty="0">
                <a:solidFill>
                  <a:srgbClr val="000090"/>
                </a:solidFill>
              </a:rPr>
              <a:t>»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Депутат Государственного Совета Республики </a:t>
            </a:r>
            <a:r>
              <a:rPr lang="ru-RU" sz="2000" dirty="0" smtClean="0">
                <a:solidFill>
                  <a:srgbClr val="000090"/>
                </a:solidFill>
              </a:rPr>
              <a:t>Татарстан</a:t>
            </a:r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sz="3600" dirty="0">
                <a:solidFill>
                  <a:srgbClr val="000090"/>
                </a:solidFill>
              </a:rPr>
              <a:t>Шафигуллин</a:t>
            </a:r>
            <a:r>
              <a:rPr lang="tt-RU" sz="3600" cap="all" dirty="0">
                <a:solidFill>
                  <a:srgbClr val="000090"/>
                </a:solidFill>
              </a:rPr>
              <a:t> 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tt-RU" sz="3600" dirty="0" smtClean="0">
                <a:solidFill>
                  <a:srgbClr val="000090"/>
                </a:solidFill>
              </a:rPr>
              <a:t>Лутфулла Нурисламович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990" y="407677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00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Главный тренер клуба УНИКС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Пашутин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Евгений Юрьевич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9042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00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 Общества с ограниченной ответственностью  «Мегарон»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Денисов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Николай Дмитриевич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9042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85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Индивидуальный предприниматель 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из </a:t>
            </a:r>
            <a:r>
              <a:rPr lang="ru-RU" sz="2000" dirty="0" err="1">
                <a:solidFill>
                  <a:srgbClr val="000090"/>
                </a:solidFill>
              </a:rPr>
              <a:t>г.Набережные</a:t>
            </a:r>
            <a:r>
              <a:rPr lang="ru-RU" sz="2000" dirty="0">
                <a:solidFill>
                  <a:srgbClr val="000090"/>
                </a:solidFill>
              </a:rPr>
              <a:t> Челны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Кривоногова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Нинель </a:t>
            </a:r>
            <a:r>
              <a:rPr lang="ru-RU" sz="3600" dirty="0" smtClean="0">
                <a:solidFill>
                  <a:srgbClr val="000090"/>
                </a:solidFill>
              </a:rPr>
              <a:t>Давыдовна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9042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Главный врач Центральной районной больницы </a:t>
            </a:r>
            <a:r>
              <a:rPr lang="ru-RU" sz="2000" dirty="0" err="1">
                <a:solidFill>
                  <a:srgbClr val="000090"/>
                </a:solidFill>
              </a:rPr>
              <a:t>Кукморского</a:t>
            </a:r>
            <a:r>
              <a:rPr lang="ru-RU" sz="2000" dirty="0">
                <a:solidFill>
                  <a:srgbClr val="000090"/>
                </a:solidFill>
              </a:rPr>
              <a:t> района </a:t>
            </a:r>
            <a:r>
              <a:rPr lang="ru-RU" sz="2000" dirty="0" smtClean="0">
                <a:solidFill>
                  <a:srgbClr val="000090"/>
                </a:solidFill>
              </a:rPr>
              <a:t>Республики Татарстан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Халиев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Равиль </a:t>
            </a:r>
            <a:r>
              <a:rPr lang="ru-RU" sz="3600" dirty="0" err="1" smtClean="0">
                <a:solidFill>
                  <a:srgbClr val="000090"/>
                </a:solidFill>
              </a:rPr>
              <a:t>Билалович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39042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180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 </a:t>
            </a:r>
            <a:r>
              <a:rPr lang="tt-RU" sz="2000" dirty="0">
                <a:solidFill>
                  <a:srgbClr val="000090"/>
                </a:solidFill>
              </a:rPr>
              <a:t>Открытого акционерного общества </a:t>
            </a:r>
            <a:r>
              <a:rPr lang="ru-RU" sz="2000" dirty="0">
                <a:solidFill>
                  <a:srgbClr val="000090"/>
                </a:solidFill>
              </a:rPr>
              <a:t>«</a:t>
            </a:r>
            <a:r>
              <a:rPr lang="ru-RU" sz="2000" dirty="0" err="1">
                <a:solidFill>
                  <a:srgbClr val="000090"/>
                </a:solidFill>
              </a:rPr>
              <a:t>Кукморский</a:t>
            </a:r>
            <a:r>
              <a:rPr lang="ru-RU" sz="2000" dirty="0">
                <a:solidFill>
                  <a:srgbClr val="000090"/>
                </a:solidFill>
              </a:rPr>
              <a:t> завод </a:t>
            </a:r>
            <a:r>
              <a:rPr lang="ru-RU" sz="2000" dirty="0" err="1">
                <a:solidFill>
                  <a:srgbClr val="000090"/>
                </a:solidFill>
              </a:rPr>
              <a:t>металлопосуды</a:t>
            </a:r>
            <a:r>
              <a:rPr lang="ru-RU" sz="2000" dirty="0" smtClean="0">
                <a:solidFill>
                  <a:srgbClr val="000090"/>
                </a:solidFill>
              </a:rPr>
              <a:t>»,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Кукморский</a:t>
            </a:r>
            <a:r>
              <a:rPr lang="ru-RU" sz="2000" dirty="0">
                <a:solidFill>
                  <a:srgbClr val="000090"/>
                </a:solidFill>
              </a:rPr>
              <a:t> район </a:t>
            </a:r>
            <a:r>
              <a:rPr lang="ru-RU" sz="2000" dirty="0" smtClean="0">
                <a:solidFill>
                  <a:srgbClr val="000090"/>
                </a:solidFill>
              </a:rPr>
              <a:t>Республики Татарстан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Загидуллин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Азат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Ясавиевич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692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 Государственного унитарного предприятия «</a:t>
            </a:r>
            <a:r>
              <a:rPr lang="ru-RU" sz="2000" dirty="0" err="1">
                <a:solidFill>
                  <a:srgbClr val="000090"/>
                </a:solidFill>
              </a:rPr>
              <a:t>Татинвестгражданпроект</a:t>
            </a:r>
            <a:r>
              <a:rPr lang="ru-RU" sz="2000" dirty="0">
                <a:solidFill>
                  <a:srgbClr val="000090"/>
                </a:solidFill>
              </a:rPr>
              <a:t>»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г.Казань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Хуснутдинов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Адель </a:t>
            </a:r>
            <a:r>
              <a:rPr lang="ru-RU" sz="3600" dirty="0" smtClean="0">
                <a:solidFill>
                  <a:srgbClr val="000090"/>
                </a:solidFill>
              </a:rPr>
              <a:t>Альбертович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73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Заместитель начальника Главного инвестиционно-строительного управления Республики Татарстан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Усманов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Альберт </a:t>
            </a:r>
            <a:r>
              <a:rPr lang="ru-RU" sz="3600" dirty="0" err="1">
                <a:solidFill>
                  <a:srgbClr val="000090"/>
                </a:solidFill>
              </a:rPr>
              <a:t>Сулейманович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4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2648" y="228599"/>
            <a:ext cx="8153400" cy="1684349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0090"/>
                </a:solidFill>
              </a:rPr>
              <a:t>Касьян Юрий Николаевич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2800" dirty="0">
                <a:solidFill>
                  <a:srgbClr val="000090"/>
                </a:solidFill>
              </a:rPr>
              <a:t>Генеральный </a:t>
            </a:r>
            <a:r>
              <a:rPr lang="ru-RU" sz="2800" dirty="0" smtClean="0">
                <a:solidFill>
                  <a:srgbClr val="000090"/>
                </a:solidFill>
              </a:rPr>
              <a:t>директор ОАО </a:t>
            </a:r>
            <a:r>
              <a:rPr lang="ru-RU" sz="2800" dirty="0">
                <a:solidFill>
                  <a:srgbClr val="000090"/>
                </a:solidFill>
              </a:rPr>
              <a:t>«</a:t>
            </a:r>
            <a:r>
              <a:rPr lang="ru-RU" sz="2800" dirty="0" err="1">
                <a:solidFill>
                  <a:srgbClr val="000090"/>
                </a:solidFill>
              </a:rPr>
              <a:t>Спецкаучукремстрой</a:t>
            </a:r>
            <a:r>
              <a:rPr lang="ru-RU" sz="2800" dirty="0">
                <a:solidFill>
                  <a:srgbClr val="000090"/>
                </a:solidFill>
              </a:rPr>
              <a:t>» 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3" name="Изображение 2" descr="Икона_Касьян.jp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7599">
            <a:off x="5079773" y="2654564"/>
            <a:ext cx="3067584" cy="3982126"/>
          </a:xfrm>
          <a:prstGeom prst="rect">
            <a:avLst/>
          </a:prstGeom>
          <a:ln>
            <a:solidFill>
              <a:srgbClr val="94B6D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92097" y="1680609"/>
            <a:ext cx="427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0090"/>
                </a:solidFill>
              </a:rPr>
              <a:t>Икона Иоанна </a:t>
            </a:r>
            <a:r>
              <a:rPr lang="ru-RU" sz="2000" dirty="0" err="1" smtClean="0">
                <a:solidFill>
                  <a:srgbClr val="000090"/>
                </a:solidFill>
              </a:rPr>
              <a:t>Предтечий</a:t>
            </a:r>
            <a:r>
              <a:rPr lang="ru-RU" sz="2000" dirty="0" smtClean="0">
                <a:solidFill>
                  <a:srgbClr val="000090"/>
                </a:solidFill>
              </a:rPr>
              <a:t> Крестителя </a:t>
            </a:r>
          </a:p>
          <a:p>
            <a:r>
              <a:rPr lang="ru-RU" sz="2000" dirty="0" smtClean="0">
                <a:solidFill>
                  <a:srgbClr val="000090"/>
                </a:solidFill>
              </a:rPr>
              <a:t>Собора «Всех Скорбящих Радость»</a:t>
            </a:r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6" name="Изображение 5" descr="CIMG42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1680609"/>
            <a:ext cx="2240688" cy="2987584"/>
          </a:xfrm>
          <a:prstGeom prst="rect">
            <a:avLst/>
          </a:prstGeom>
        </p:spPr>
      </p:pic>
      <p:pic>
        <p:nvPicPr>
          <p:cNvPr id="4" name="Изображение 3" descr="IMAG000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648" y="4773638"/>
            <a:ext cx="4106330" cy="19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Руководитель сельскохозяйственного предприятия </a:t>
            </a:r>
            <a:r>
              <a:rPr lang="ru-RU" sz="2000" dirty="0" err="1">
                <a:solidFill>
                  <a:srgbClr val="000090"/>
                </a:solidFill>
              </a:rPr>
              <a:t>им.Вахитова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  <a:r>
              <a:rPr lang="ru-RU" sz="2000" dirty="0" err="1">
                <a:solidFill>
                  <a:srgbClr val="000090"/>
                </a:solidFill>
              </a:rPr>
              <a:t>Кукморского</a:t>
            </a:r>
            <a:r>
              <a:rPr lang="ru-RU" sz="2000" dirty="0">
                <a:solidFill>
                  <a:srgbClr val="000090"/>
                </a:solidFill>
              </a:rPr>
              <a:t> района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Хусаинов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Нафик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Факилевич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36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Главный врач </a:t>
            </a:r>
            <a:r>
              <a:rPr lang="ru-RU" sz="2000" dirty="0" err="1">
                <a:solidFill>
                  <a:srgbClr val="000090"/>
                </a:solidFill>
              </a:rPr>
              <a:t>Верхнеуслонской</a:t>
            </a:r>
            <a:r>
              <a:rPr lang="ru-RU" sz="2000" dirty="0">
                <a:solidFill>
                  <a:srgbClr val="000090"/>
                </a:solidFill>
              </a:rPr>
              <a:t> центральной районной больницы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Мусин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Ирек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Тауфикович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23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t-RU" sz="2000" dirty="0">
                <a:solidFill>
                  <a:srgbClr val="000090"/>
                </a:solidFill>
              </a:rPr>
              <a:t>Генеральный директор </a:t>
            </a:r>
            <a:r>
              <a:rPr lang="ru-RU" sz="2000" dirty="0">
                <a:solidFill>
                  <a:srgbClr val="000090"/>
                </a:solidFill>
              </a:rPr>
              <a:t>Тепличного комбината «Майский» 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Зеленодольский</a:t>
            </a:r>
            <a:r>
              <a:rPr lang="ru-RU" sz="2000" dirty="0">
                <a:solidFill>
                  <a:srgbClr val="000090"/>
                </a:solidFill>
              </a:rPr>
              <a:t> район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Ганиев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Ильшат </a:t>
            </a:r>
            <a:r>
              <a:rPr lang="ru-RU" sz="3600" dirty="0" err="1" smtClean="0">
                <a:solidFill>
                  <a:srgbClr val="000090"/>
                </a:solidFill>
              </a:rPr>
              <a:t>Газимович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990" y="40924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731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Общества с ограниченной ответственностью  </a:t>
            </a:r>
            <a:r>
              <a:rPr lang="ru-RU" sz="2000" dirty="0" err="1">
                <a:solidFill>
                  <a:srgbClr val="000090"/>
                </a:solidFill>
              </a:rPr>
              <a:t>Мелита</a:t>
            </a:r>
            <a:r>
              <a:rPr lang="ru-RU" sz="2000" dirty="0">
                <a:solidFill>
                  <a:srgbClr val="000090"/>
                </a:solidFill>
              </a:rPr>
              <a:t>-Аренда</a:t>
            </a:r>
            <a:r>
              <a:rPr lang="ru-RU" sz="2000" dirty="0" smtClean="0">
                <a:solidFill>
                  <a:srgbClr val="000090"/>
                </a:solidFill>
              </a:rPr>
              <a:t>, </a:t>
            </a:r>
          </a:p>
          <a:p>
            <a:r>
              <a:rPr lang="ru-RU" sz="2000" dirty="0" err="1" smtClean="0">
                <a:solidFill>
                  <a:srgbClr val="000090"/>
                </a:solidFill>
              </a:rPr>
              <a:t>г.Казань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Муромец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Людмила </a:t>
            </a:r>
            <a:r>
              <a:rPr lang="ru-RU" sz="3600" dirty="0" smtClean="0">
                <a:solidFill>
                  <a:srgbClr val="000090"/>
                </a:solidFill>
              </a:rPr>
              <a:t>Васильевна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46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t-RU" sz="2000" dirty="0">
                <a:solidFill>
                  <a:srgbClr val="000090"/>
                </a:solidFill>
              </a:rPr>
              <a:t>Вице-Президент Управляющий филиалом  «Газпромбанк»а  в городе Казани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sz="3600" dirty="0">
                <a:solidFill>
                  <a:srgbClr val="000090"/>
                </a:solidFill>
              </a:rPr>
              <a:t>Павлов </a:t>
            </a:r>
            <a:r>
              <a:rPr lang="tt-RU" sz="3600" dirty="0" smtClean="0">
                <a:solidFill>
                  <a:srgbClr val="000090"/>
                </a:solidFill>
              </a:rPr>
              <a:t/>
            </a:r>
            <a:br>
              <a:rPr lang="tt-RU" sz="3600" dirty="0" smtClean="0">
                <a:solidFill>
                  <a:srgbClr val="000090"/>
                </a:solidFill>
              </a:rPr>
            </a:br>
            <a:r>
              <a:rPr lang="tt-RU" sz="3600" dirty="0" smtClean="0">
                <a:solidFill>
                  <a:srgbClr val="000090"/>
                </a:solidFill>
              </a:rPr>
              <a:t>Борис Петрович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12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sz="3600" dirty="0">
                <a:solidFill>
                  <a:srgbClr val="000090"/>
                </a:solidFill>
              </a:rPr>
              <a:t>Зарифов </a:t>
            </a:r>
            <a:r>
              <a:rPr lang="tt-RU" sz="3600" dirty="0" smtClean="0">
                <a:solidFill>
                  <a:srgbClr val="000090"/>
                </a:solidFill>
              </a:rPr>
              <a:t>Шамиль </a:t>
            </a:r>
            <a:r>
              <a:rPr lang="tt-RU" sz="3600" dirty="0">
                <a:solidFill>
                  <a:srgbClr val="000090"/>
                </a:solidFill>
              </a:rPr>
              <a:t>Абдрахманович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tt-RU" sz="2000" dirty="0">
                <a:solidFill>
                  <a:srgbClr val="000090"/>
                </a:solidFill>
              </a:rPr>
              <a:t>Генеральный директор ЗАО “Иинвестиционно-строительная компания "Тандем"</a:t>
            </a:r>
            <a:r>
              <a:rPr lang="ru-RU" sz="2000" dirty="0">
                <a:solidFill>
                  <a:srgbClr val="000090"/>
                </a:solidFill>
              </a:rPr>
              <a:t/>
            </a:r>
            <a:br>
              <a:rPr lang="ru-RU" sz="2000" dirty="0">
                <a:solidFill>
                  <a:srgbClr val="000090"/>
                </a:solidFill>
              </a:rPr>
            </a:br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102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74672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1207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Выставка в ТЦ «Тандем»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IMG_1018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1799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Выставка в ТЦ «Тандем»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1017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1060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Выставка в ТЦ «Тандем»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1014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1060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t-RU" sz="2000" dirty="0">
                <a:solidFill>
                  <a:srgbClr val="000090"/>
                </a:solidFill>
              </a:rPr>
              <a:t>Генеральный директор </a:t>
            </a:r>
            <a:endParaRPr lang="ru-RU" sz="2000" dirty="0">
              <a:solidFill>
                <a:srgbClr val="000090"/>
              </a:solidFill>
            </a:endParaRPr>
          </a:p>
          <a:p>
            <a:r>
              <a:rPr lang="tt-RU" sz="2000" dirty="0">
                <a:solidFill>
                  <a:srgbClr val="000090"/>
                </a:solidFill>
              </a:rPr>
              <a:t>Набережно-челнинского Картонно-бумажного комбината имени </a:t>
            </a:r>
            <a:r>
              <a:rPr lang="ru-RU" sz="2000" dirty="0">
                <a:solidFill>
                  <a:srgbClr val="000090"/>
                </a:solidFill>
              </a:rPr>
              <a:t>Сергея Павловича </a:t>
            </a:r>
            <a:r>
              <a:rPr lang="tt-RU" sz="2000" dirty="0">
                <a:solidFill>
                  <a:srgbClr val="000090"/>
                </a:solidFill>
              </a:rPr>
              <a:t>Титова 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sz="3600" dirty="0">
                <a:solidFill>
                  <a:srgbClr val="000090"/>
                </a:solidFill>
              </a:rPr>
              <a:t>Бестолков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tt-RU" sz="3600" dirty="0">
                <a:solidFill>
                  <a:srgbClr val="000090"/>
                </a:solidFill>
              </a:rPr>
              <a:t>Владимир </a:t>
            </a:r>
            <a:r>
              <a:rPr lang="tt-RU" sz="3600" dirty="0" smtClean="0">
                <a:solidFill>
                  <a:srgbClr val="000090"/>
                </a:solidFill>
              </a:rPr>
              <a:t>Иванович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312" y="4061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59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tt-RU" sz="2000" dirty="0">
                <a:solidFill>
                  <a:srgbClr val="000090"/>
                </a:solidFill>
              </a:rPr>
              <a:t>Председатель АКБ «Энергобанк»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tt-RU" sz="3600" dirty="0">
                <a:solidFill>
                  <a:srgbClr val="000090"/>
                </a:solidFill>
              </a:rPr>
              <a:t>Вагизов 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tt-RU" sz="3600" dirty="0">
                <a:solidFill>
                  <a:srgbClr val="000090"/>
                </a:solidFill>
              </a:rPr>
              <a:t>Дмитрий Ильгизович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669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74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Общества с ограниченной ответственностью  «Янтарь»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г.Казань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Каргин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Дмитрий </a:t>
            </a:r>
            <a:r>
              <a:rPr lang="ru-RU" sz="3600" dirty="0" smtClean="0">
                <a:solidFill>
                  <a:srgbClr val="000090"/>
                </a:solidFill>
              </a:rPr>
              <a:t>Васильевич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99837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42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28195" y="11464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sz="3900" dirty="0" err="1">
                <a:solidFill>
                  <a:srgbClr val="000090"/>
                </a:solidFill>
              </a:rPr>
              <a:t>Кафаров</a:t>
            </a:r>
            <a:r>
              <a:rPr lang="ru-RU" sz="3900" dirty="0">
                <a:solidFill>
                  <a:srgbClr val="000090"/>
                </a:solidFill>
              </a:rPr>
              <a:t> </a:t>
            </a:r>
            <a:r>
              <a:rPr lang="ru-RU" sz="3900" dirty="0" err="1">
                <a:solidFill>
                  <a:srgbClr val="000090"/>
                </a:solidFill>
              </a:rPr>
              <a:t>Джавидин</a:t>
            </a:r>
            <a:r>
              <a:rPr lang="ru-RU" sz="3900" dirty="0">
                <a:solidFill>
                  <a:srgbClr val="000090"/>
                </a:solidFill>
              </a:rPr>
              <a:t>  </a:t>
            </a:r>
            <a:r>
              <a:rPr lang="ru-RU" sz="3900" dirty="0" err="1">
                <a:solidFill>
                  <a:srgbClr val="000090"/>
                </a:solidFill>
              </a:rPr>
              <a:t>Абдулнатифович</a:t>
            </a:r>
            <a:r>
              <a:rPr lang="ru-RU" sz="3200" dirty="0">
                <a:solidFill>
                  <a:srgbClr val="000090"/>
                </a:solidFill>
              </a:rPr>
              <a:t/>
            </a:r>
            <a:br>
              <a:rPr lang="ru-RU" sz="3200" dirty="0">
                <a:solidFill>
                  <a:srgbClr val="000090"/>
                </a:solidFill>
              </a:rPr>
            </a:br>
            <a:r>
              <a:rPr lang="ru-RU" sz="2600" dirty="0">
                <a:solidFill>
                  <a:srgbClr val="000090"/>
                </a:solidFill>
              </a:rPr>
              <a:t>Генеральный директор Казанского хлебозавода №3</a:t>
            </a:r>
          </a:p>
        </p:txBody>
      </p:sp>
      <p:pic>
        <p:nvPicPr>
          <p:cNvPr id="17" name="Содержимое 5" descr="P9180022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7" y="2094247"/>
            <a:ext cx="3886200" cy="4572000"/>
          </a:xfrm>
        </p:spPr>
      </p:pic>
      <p:pic>
        <p:nvPicPr>
          <p:cNvPr id="18" name="Содержимое 3" descr="PB260015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4901" y="2094247"/>
            <a:ext cx="3886200" cy="4572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9849" y="1595452"/>
            <a:ext cx="495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0090"/>
                </a:solidFill>
              </a:rPr>
              <a:t>Реставрация ограды Успенского монастыря</a:t>
            </a:r>
            <a:endParaRPr lang="ru-RU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6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Начальник НГДУ «</a:t>
            </a:r>
            <a:r>
              <a:rPr lang="ru-RU" sz="2000" dirty="0" err="1">
                <a:solidFill>
                  <a:srgbClr val="000090"/>
                </a:solidFill>
              </a:rPr>
              <a:t>Ямашнефть</a:t>
            </a:r>
            <a:r>
              <a:rPr lang="ru-RU" sz="2000" dirty="0">
                <a:solidFill>
                  <a:srgbClr val="000090"/>
                </a:solidFill>
              </a:rPr>
              <a:t>»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Альметьевский</a:t>
            </a:r>
            <a:r>
              <a:rPr lang="ru-RU" sz="2000" dirty="0">
                <a:solidFill>
                  <a:srgbClr val="000090"/>
                </a:solidFill>
              </a:rPr>
              <a:t> район 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Депутат Государственного Совета Республики Татарстан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Смыков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Виктор Васильевич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990" y="40924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184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Агрофирмы «</a:t>
            </a:r>
            <a:r>
              <a:rPr lang="ru-RU" sz="2000" dirty="0" err="1">
                <a:solidFill>
                  <a:srgbClr val="000090"/>
                </a:solidFill>
              </a:rPr>
              <a:t>Аняк</a:t>
            </a:r>
            <a:r>
              <a:rPr lang="ru-RU" sz="2000" dirty="0">
                <a:solidFill>
                  <a:srgbClr val="000090"/>
                </a:solidFill>
              </a:rPr>
              <a:t>»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Актанышского</a:t>
            </a:r>
            <a:r>
              <a:rPr lang="ru-RU" sz="2000" dirty="0">
                <a:solidFill>
                  <a:srgbClr val="000090"/>
                </a:solidFill>
              </a:rPr>
              <a:t> района </a:t>
            </a:r>
            <a:r>
              <a:rPr lang="ru-RU" sz="2000" dirty="0" smtClean="0">
                <a:solidFill>
                  <a:srgbClr val="000090"/>
                </a:solidFill>
              </a:rPr>
              <a:t>Республики Татарстан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Фатхиев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Фарис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Гаязович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7474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945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Управляющий 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Общества с ограниченной ответственностью  «Даль-Кама 1»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г.Набережные</a:t>
            </a:r>
            <a:r>
              <a:rPr lang="ru-RU" sz="2000" dirty="0">
                <a:solidFill>
                  <a:srgbClr val="000090"/>
                </a:solidFill>
              </a:rPr>
              <a:t> Челны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Кварацхелия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Гоча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Талиевич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10813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21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Агрохолдинга «Красный Восток»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Панков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Владимир </a:t>
            </a:r>
            <a:r>
              <a:rPr lang="ru-RU" sz="3600" dirty="0" smtClean="0">
                <a:solidFill>
                  <a:srgbClr val="000090"/>
                </a:solidFill>
              </a:rPr>
              <a:t>Николаев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10813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47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Руководитель Общества с ограниченной ответственностью  «</a:t>
            </a:r>
            <a:r>
              <a:rPr lang="ru-RU" sz="2000" dirty="0" err="1">
                <a:solidFill>
                  <a:srgbClr val="000090"/>
                </a:solidFill>
              </a:rPr>
              <a:t>Мебельград</a:t>
            </a:r>
            <a:r>
              <a:rPr lang="ru-RU" sz="2000" dirty="0">
                <a:solidFill>
                  <a:srgbClr val="000090"/>
                </a:solidFill>
              </a:rPr>
              <a:t>»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г.Казань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Кузьмин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Сергей </a:t>
            </a:r>
            <a:r>
              <a:rPr lang="ru-RU" sz="3600" dirty="0" smtClean="0">
                <a:solidFill>
                  <a:srgbClr val="000090"/>
                </a:solidFill>
              </a:rPr>
              <a:t>Валерьевич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10813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090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Руководитель ФГУ «Татарская межрегиональная ветеринарная лаборатория»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Каримов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Раис </a:t>
            </a:r>
            <a:r>
              <a:rPr lang="ru-RU" sz="3600" dirty="0" err="1" smtClean="0">
                <a:solidFill>
                  <a:srgbClr val="000090"/>
                </a:solidFill>
              </a:rPr>
              <a:t>Галимзянович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10813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24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Главный врач санатория «Жемчужина», </a:t>
            </a:r>
            <a:r>
              <a:rPr lang="ru-RU" sz="2000" dirty="0" err="1">
                <a:solidFill>
                  <a:srgbClr val="000090"/>
                </a:solidFill>
              </a:rPr>
              <a:t>г.Набережные</a:t>
            </a:r>
            <a:r>
              <a:rPr lang="ru-RU" sz="2000" dirty="0">
                <a:solidFill>
                  <a:srgbClr val="000090"/>
                </a:solidFill>
              </a:rPr>
              <a:t> Челны </a:t>
            </a:r>
            <a:endParaRPr lang="ru-RU" sz="2000" dirty="0" smtClean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Шарипов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Айвар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Хантимерович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6534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51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  Нижнекамского специализированного управления «</a:t>
            </a:r>
            <a:r>
              <a:rPr lang="ru-RU" sz="2000" dirty="0" err="1">
                <a:solidFill>
                  <a:srgbClr val="000090"/>
                </a:solidFill>
              </a:rPr>
              <a:t>Термостепс</a:t>
            </a:r>
            <a:r>
              <a:rPr lang="ru-RU" sz="2000" dirty="0">
                <a:solidFill>
                  <a:srgbClr val="000090"/>
                </a:solidFill>
              </a:rPr>
              <a:t>»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Валиев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Рифгат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Мухаметшаефович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6534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1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Представительства </a:t>
            </a:r>
            <a:r>
              <a:rPr lang="tt-RU" sz="2000" dirty="0">
                <a:solidFill>
                  <a:srgbClr val="000090"/>
                </a:solidFill>
              </a:rPr>
              <a:t>Открытого акционерного общества </a:t>
            </a:r>
            <a:r>
              <a:rPr lang="ru-RU" sz="2000" dirty="0">
                <a:solidFill>
                  <a:srgbClr val="000090"/>
                </a:solidFill>
              </a:rPr>
              <a:t>«КамАЗ» в </a:t>
            </a:r>
            <a:r>
              <a:rPr lang="ru-RU" sz="2000" dirty="0" err="1">
                <a:solidFill>
                  <a:srgbClr val="000090"/>
                </a:solidFill>
              </a:rPr>
              <a:t>г.Казань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Самаренкин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Анатолий </a:t>
            </a:r>
            <a:r>
              <a:rPr lang="ru-RU" sz="3600" dirty="0" smtClean="0">
                <a:solidFill>
                  <a:srgbClr val="000090"/>
                </a:solidFill>
              </a:rPr>
              <a:t>Константинович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65341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51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Братский корпус Успенского монастыря</a:t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>до реставрации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Изображение 2" descr="P7080343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48" y="1757000"/>
            <a:ext cx="8153400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9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Братский корпус Успенского монастыря</a:t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>после реставрации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305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89812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0738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 </a:t>
            </a:r>
            <a:r>
              <a:rPr lang="tt-RU" sz="2000" dirty="0" smtClean="0">
                <a:solidFill>
                  <a:srgbClr val="000090"/>
                </a:solidFill>
              </a:rPr>
              <a:t>ОАО</a:t>
            </a:r>
            <a:r>
              <a:rPr lang="ru-RU" sz="2000" dirty="0" smtClean="0">
                <a:solidFill>
                  <a:srgbClr val="000090"/>
                </a:solidFill>
              </a:rPr>
              <a:t> </a:t>
            </a:r>
            <a:r>
              <a:rPr lang="ru-RU" sz="2000" dirty="0">
                <a:solidFill>
                  <a:srgbClr val="000090"/>
                </a:solidFill>
              </a:rPr>
              <a:t>«МНКТ»</a:t>
            </a:r>
          </a:p>
          <a:p>
            <a:r>
              <a:rPr lang="ru-RU" sz="2000" dirty="0" err="1">
                <a:solidFill>
                  <a:srgbClr val="000090"/>
                </a:solidFill>
              </a:rPr>
              <a:t>г.Казань</a:t>
            </a:r>
            <a:r>
              <a:rPr lang="ru-RU" sz="2000" dirty="0">
                <a:solidFill>
                  <a:srgbClr val="000090"/>
                </a:solidFill>
              </a:rPr>
              <a:t> </a:t>
            </a:r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Ханнанов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Раис </a:t>
            </a:r>
            <a:r>
              <a:rPr lang="ru-RU" sz="3600" dirty="0" err="1">
                <a:solidFill>
                  <a:srgbClr val="000090"/>
                </a:solidFill>
              </a:rPr>
              <a:t>Габдрахманович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990" y="3825897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38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</a:t>
            </a:r>
          </a:p>
          <a:p>
            <a:r>
              <a:rPr lang="ru-RU" sz="2000" dirty="0">
                <a:solidFill>
                  <a:srgbClr val="000090"/>
                </a:solidFill>
              </a:rPr>
              <a:t>Группы строительных компаний «Грань»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Анисимов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Леонид </a:t>
            </a:r>
            <a:r>
              <a:rPr lang="ru-RU" sz="3600" dirty="0" smtClean="0">
                <a:solidFill>
                  <a:srgbClr val="000090"/>
                </a:solidFill>
              </a:rPr>
              <a:t>Витальевич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57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15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Макет Комплекса мечети «Болгар» с медресе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Изображение 7" descr="комплекс мечети Болгар с медресе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172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Строительства Комплекса мечети «Болгар» </a:t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>с медресе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Строительство мечети 14 мая 118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2023557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3895167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Макет Памятного знака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8" name="Содержимое 7" descr="1.pn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Содержимое 6" descr="интерьер памятного знака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783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Строительство Памятного знака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P8136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312" y="1871807"/>
            <a:ext cx="3886200" cy="4572000"/>
          </a:xfrm>
        </p:spPr>
      </p:pic>
      <p:pic>
        <p:nvPicPr>
          <p:cNvPr id="6" name="Содержимое 5" descr="памятный знак 2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7762" y="1871328"/>
            <a:ext cx="3886200" cy="4572000"/>
          </a:xfrm>
        </p:spPr>
      </p:pic>
    </p:spTree>
    <p:extLst>
      <p:ext uri="{BB962C8B-B14F-4D97-AF65-F5344CB8AC3E}">
        <p14:creationId xmlns:p14="http://schemas.microsoft.com/office/powerpoint/2010/main" val="4015198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Кузьмин Юрий Викторович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2200" dirty="0">
                <a:solidFill>
                  <a:srgbClr val="000090"/>
                </a:solidFill>
              </a:rPr>
              <a:t>Директор Главного управления содержания и развития дорожно-транспортного комплекса Татарстана «</a:t>
            </a:r>
            <a:r>
              <a:rPr lang="ru-RU" sz="2200" dirty="0" err="1">
                <a:solidFill>
                  <a:srgbClr val="000090"/>
                </a:solidFill>
              </a:rPr>
              <a:t>Главтатдортранс</a:t>
            </a:r>
            <a:r>
              <a:rPr lang="ru-RU" sz="2200" dirty="0">
                <a:solidFill>
                  <a:srgbClr val="000090"/>
                </a:solidFill>
              </a:rPr>
              <a:t>» </a:t>
            </a:r>
            <a:br>
              <a:rPr lang="ru-RU" sz="2200" dirty="0">
                <a:solidFill>
                  <a:srgbClr val="000090"/>
                </a:solidFill>
              </a:rPr>
            </a:br>
            <a:endParaRPr lang="ru-RU" sz="2200" dirty="0">
              <a:solidFill>
                <a:srgbClr val="000090"/>
              </a:solidFill>
            </a:endParaRPr>
          </a:p>
        </p:txBody>
      </p:sp>
      <p:pic>
        <p:nvPicPr>
          <p:cNvPr id="3" name="Содержимое 2" descr="1300004018_widescreen_highway_005162_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945158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5625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Начальник Управления строительства и реконструкции автодорог ГУ «</a:t>
            </a:r>
            <a:r>
              <a:rPr lang="ru-RU" sz="2000" dirty="0" err="1">
                <a:solidFill>
                  <a:srgbClr val="000090"/>
                </a:solidFill>
              </a:rPr>
              <a:t>Главтатдортранс</a:t>
            </a:r>
            <a:r>
              <a:rPr lang="ru-RU" sz="2000" dirty="0">
                <a:solidFill>
                  <a:srgbClr val="000090"/>
                </a:solidFill>
              </a:rPr>
              <a:t>» </a:t>
            </a:r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8888" y="1600200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Мусин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Руслан Альбертович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6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57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53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/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3500" dirty="0">
                <a:solidFill>
                  <a:srgbClr val="000090"/>
                </a:solidFill>
              </a:rPr>
              <a:t/>
            </a:r>
            <a:br>
              <a:rPr lang="ru-RU" sz="3500" dirty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>Карпов Владислав Владимирович</a:t>
            </a:r>
            <a:br>
              <a:rPr lang="ru-RU" sz="3500" dirty="0" smtClean="0">
                <a:solidFill>
                  <a:srgbClr val="000090"/>
                </a:solidFill>
              </a:rPr>
            </a:br>
            <a:r>
              <a:rPr lang="ru-RU" sz="2000" dirty="0">
                <a:solidFill>
                  <a:srgbClr val="000090"/>
                </a:solidFill>
              </a:rPr>
              <a:t>Заместитель Генерального директора </a:t>
            </a:r>
            <a:r>
              <a:rPr lang="ru-RU" sz="2000" dirty="0" smtClean="0">
                <a:solidFill>
                  <a:srgbClr val="000090"/>
                </a:solidFill>
              </a:rPr>
              <a:t>ОАО «</a:t>
            </a:r>
            <a:r>
              <a:rPr lang="ru-RU" sz="2000" dirty="0">
                <a:solidFill>
                  <a:srgbClr val="000090"/>
                </a:solidFill>
              </a:rPr>
              <a:t>КМПО» </a:t>
            </a:r>
            <a:br>
              <a:rPr lang="ru-RU" sz="2000" dirty="0">
                <a:solidFill>
                  <a:srgbClr val="000090"/>
                </a:solidFill>
              </a:rPr>
            </a:br>
            <a:r>
              <a:rPr lang="ru-RU" sz="3500" dirty="0" smtClean="0">
                <a:solidFill>
                  <a:srgbClr val="000090"/>
                </a:solidFill>
              </a:rPr>
              <a:t/>
            </a:r>
            <a:br>
              <a:rPr lang="ru-RU" sz="3500" dirty="0" smtClean="0">
                <a:solidFill>
                  <a:srgbClr val="000090"/>
                </a:solidFill>
              </a:rPr>
            </a:b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2" name="Содержимое 1" descr="IMG_023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682" y="194516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7344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Султанов </a:t>
            </a:r>
            <a:r>
              <a:rPr lang="ru-RU" sz="3600" dirty="0" smtClean="0">
                <a:solidFill>
                  <a:srgbClr val="000090"/>
                </a:solidFill>
              </a:rPr>
              <a:t>Игорь Юрьевич</a:t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2500" dirty="0" smtClean="0">
                <a:solidFill>
                  <a:srgbClr val="000090"/>
                </a:solidFill>
              </a:rPr>
              <a:t>Директор ООО «</a:t>
            </a:r>
            <a:r>
              <a:rPr lang="ru-RU" sz="2500" dirty="0" err="1" smtClean="0">
                <a:solidFill>
                  <a:srgbClr val="000090"/>
                </a:solidFill>
              </a:rPr>
              <a:t>Инрестрой</a:t>
            </a:r>
            <a:r>
              <a:rPr lang="ru-RU" sz="2500" dirty="0" smtClean="0">
                <a:solidFill>
                  <a:srgbClr val="000090"/>
                </a:solidFill>
              </a:rPr>
              <a:t>»</a:t>
            </a:r>
            <a:endParaRPr lang="ru-RU" sz="2500" dirty="0">
              <a:solidFill>
                <a:srgbClr val="000090"/>
              </a:solidFill>
            </a:endParaRPr>
          </a:p>
        </p:txBody>
      </p:sp>
      <p:pic>
        <p:nvPicPr>
          <p:cNvPr id="4" name="Изображение 3" descr="140692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887" y="1606947"/>
            <a:ext cx="6855059" cy="51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 smtClean="0">
                <a:solidFill>
                  <a:srgbClr val="000090"/>
                </a:solidFill>
              </a:rPr>
              <a:t>Габбасов</a:t>
            </a:r>
            <a:r>
              <a:rPr lang="ru-RU" sz="3600" dirty="0" smtClean="0">
                <a:solidFill>
                  <a:srgbClr val="000090"/>
                </a:solidFill>
              </a:rPr>
              <a:t> Рустам </a:t>
            </a:r>
            <a:r>
              <a:rPr lang="ru-RU" sz="3600" dirty="0" err="1" smtClean="0">
                <a:solidFill>
                  <a:srgbClr val="000090"/>
                </a:solidFill>
              </a:rPr>
              <a:t>Ансарович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2000" dirty="0">
                <a:solidFill>
                  <a:srgbClr val="000090"/>
                </a:solidFill>
              </a:rPr>
              <a:t>Член Союза художников России, </a:t>
            </a:r>
            <a:r>
              <a:rPr lang="ru-RU" sz="2000" dirty="0" smtClean="0">
                <a:solidFill>
                  <a:srgbClr val="000090"/>
                </a:solidFill>
              </a:rPr>
              <a:t>Заслуженный </a:t>
            </a:r>
            <a:r>
              <a:rPr lang="ru-RU" sz="2000" dirty="0">
                <a:solidFill>
                  <a:srgbClr val="000090"/>
                </a:solidFill>
              </a:rPr>
              <a:t>деятель искусств Республики Татарстан, скульптор </a:t>
            </a:r>
            <a:r>
              <a:rPr lang="ru-RU" sz="2000" dirty="0" smtClean="0">
                <a:solidFill>
                  <a:srgbClr val="000090"/>
                </a:solidFill>
              </a:rPr>
              <a:t/>
            </a:r>
            <a:br>
              <a:rPr lang="ru-RU" sz="2000" dirty="0" smtClean="0">
                <a:solidFill>
                  <a:srgbClr val="000090"/>
                </a:solidFill>
              </a:rPr>
            </a:br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2" name="Содержимое 1" descr="__1_~2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21" r="-10421"/>
          <a:stretch>
            <a:fillRect/>
          </a:stretch>
        </p:blipFill>
        <p:spPr>
          <a:xfrm>
            <a:off x="-141103" y="1631559"/>
            <a:ext cx="9183433" cy="5063762"/>
          </a:xfrm>
        </p:spPr>
      </p:pic>
    </p:spTree>
    <p:extLst>
      <p:ext uri="{BB962C8B-B14F-4D97-AF65-F5344CB8AC3E}">
        <p14:creationId xmlns:p14="http://schemas.microsoft.com/office/powerpoint/2010/main" val="38428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Генеральный директор Производственного объединения  «Завод </a:t>
            </a:r>
            <a:r>
              <a:rPr lang="ru-RU" sz="2000" dirty="0" err="1">
                <a:solidFill>
                  <a:srgbClr val="000090"/>
                </a:solidFill>
              </a:rPr>
              <a:t>им.Серго</a:t>
            </a:r>
            <a:r>
              <a:rPr lang="ru-RU" sz="2000" dirty="0">
                <a:solidFill>
                  <a:srgbClr val="000090"/>
                </a:solidFill>
              </a:rPr>
              <a:t>», </a:t>
            </a:r>
            <a:r>
              <a:rPr lang="ru-RU" sz="2000" dirty="0" err="1">
                <a:solidFill>
                  <a:srgbClr val="000090"/>
                </a:solidFill>
              </a:rPr>
              <a:t>Зеленодольский</a:t>
            </a:r>
            <a:r>
              <a:rPr lang="ru-RU" sz="2000" dirty="0">
                <a:solidFill>
                  <a:srgbClr val="000090"/>
                </a:solidFill>
              </a:rPr>
              <a:t> район 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Хасанов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Радик </a:t>
            </a:r>
            <a:r>
              <a:rPr lang="ru-RU" sz="3600" dirty="0" err="1">
                <a:solidFill>
                  <a:srgbClr val="000090"/>
                </a:solidFill>
              </a:rPr>
              <a:t>Шавкятович</a:t>
            </a:r>
            <a:r>
              <a:rPr lang="ru-RU" sz="3600" dirty="0">
                <a:solidFill>
                  <a:srgbClr val="000090"/>
                </a:solidFill>
              </a:rPr>
              <a:t>  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990" y="40924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23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2648" y="165880"/>
            <a:ext cx="8153400" cy="990600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rgbClr val="000090"/>
                </a:solidFill>
              </a:rPr>
              <a:t>Посещение генеральным директором ИККРОМ М. </a:t>
            </a:r>
            <a:r>
              <a:rPr lang="ru-RU" sz="2300" dirty="0" err="1" smtClean="0">
                <a:solidFill>
                  <a:srgbClr val="000090"/>
                </a:solidFill>
              </a:rPr>
              <a:t>Бушенаки</a:t>
            </a:r>
            <a:r>
              <a:rPr lang="ru-RU" sz="2300" dirty="0" smtClean="0">
                <a:solidFill>
                  <a:srgbClr val="000090"/>
                </a:solidFill>
              </a:rPr>
              <a:t/>
            </a:r>
            <a:br>
              <a:rPr lang="ru-RU" sz="2300" dirty="0" smtClean="0">
                <a:solidFill>
                  <a:srgbClr val="000090"/>
                </a:solidFill>
              </a:rPr>
            </a:br>
            <a:r>
              <a:rPr lang="ru-RU" sz="2300" dirty="0" smtClean="0">
                <a:solidFill>
                  <a:srgbClr val="000090"/>
                </a:solidFill>
              </a:rPr>
              <a:t>и М.Ш. Шаймиевым Мемориального памятного знака </a:t>
            </a:r>
            <a:br>
              <a:rPr lang="ru-RU" sz="2300" dirty="0" smtClean="0">
                <a:solidFill>
                  <a:srgbClr val="000090"/>
                </a:solidFill>
              </a:rPr>
            </a:br>
            <a:r>
              <a:rPr lang="ru-RU" sz="2300" dirty="0" smtClean="0">
                <a:solidFill>
                  <a:srgbClr val="000090"/>
                </a:solidFill>
              </a:rPr>
              <a:t>на месте захоронения </a:t>
            </a:r>
            <a:r>
              <a:rPr lang="ru-RU" sz="2300" dirty="0" err="1" smtClean="0">
                <a:solidFill>
                  <a:srgbClr val="000090"/>
                </a:solidFill>
              </a:rPr>
              <a:t>сахабов</a:t>
            </a:r>
            <a:endParaRPr lang="ru-RU" sz="23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view_6368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01" r="-10301"/>
          <a:stretch>
            <a:fillRect/>
          </a:stretch>
        </p:blipFill>
        <p:spPr>
          <a:xfrm>
            <a:off x="-186914" y="1600199"/>
            <a:ext cx="9325614" cy="5142161"/>
          </a:xfrm>
        </p:spPr>
      </p:pic>
    </p:spTree>
    <p:extLst>
      <p:ext uri="{BB962C8B-B14F-4D97-AF65-F5344CB8AC3E}">
        <p14:creationId xmlns:p14="http://schemas.microsoft.com/office/powerpoint/2010/main" val="21450660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612648" y="150200"/>
            <a:ext cx="8153400" cy="990600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rgbClr val="000090"/>
                </a:solidFill>
              </a:rPr>
              <a:t>Гасимов</a:t>
            </a:r>
            <a:r>
              <a:rPr lang="ru-RU" sz="3600" dirty="0" smtClean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Махмут</a:t>
            </a:r>
            <a:r>
              <a:rPr lang="ru-RU" sz="3600" dirty="0" smtClean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Маталитович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2000" dirty="0" smtClean="0">
                <a:solidFill>
                  <a:srgbClr val="000090"/>
                </a:solidFill>
              </a:rPr>
              <a:t>Член Союза художников России, заслуженный деятель искусств Республики Татарстан, скульптор</a:t>
            </a:r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2" name="Содержимое 1" descr="print_377462_240908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1" r="-166"/>
          <a:stretch/>
        </p:blipFill>
        <p:spPr>
          <a:xfrm>
            <a:off x="612648" y="2023558"/>
            <a:ext cx="3010113" cy="4495800"/>
          </a:xfrm>
        </p:spPr>
      </p:pic>
      <p:pic>
        <p:nvPicPr>
          <p:cNvPr id="4" name="Изображение 3" descr="памятник_Свияжск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779" y="2023558"/>
            <a:ext cx="4867337" cy="32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>
                <a:solidFill>
                  <a:srgbClr val="000090"/>
                </a:solidFill>
              </a:rPr>
              <a:t>Открытие мемориального памятника жертвам политических репрессий</a:t>
            </a:r>
            <a:endParaRPr lang="ru-RU" sz="3500" dirty="0">
              <a:solidFill>
                <a:srgbClr val="000090"/>
              </a:solidFill>
            </a:endParaRPr>
          </a:p>
        </p:txBody>
      </p:sp>
      <p:pic>
        <p:nvPicPr>
          <p:cNvPr id="4" name="Содержимое 3" descr="view_377462_240905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648" y="1960838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463337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Герой Советского Союза</a:t>
            </a:r>
          </a:p>
          <a:p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5906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Ахтямов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Сабир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Ахтямович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01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Председатель Общественной организации «Герои Татарстана»</a:t>
            </a:r>
          </a:p>
          <a:p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6690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Мостюков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Ильдус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Шайхульисламович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6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Председатель Общественной организации ветеранов войны и труда </a:t>
            </a:r>
            <a:r>
              <a:rPr lang="ru-RU" sz="2000" dirty="0" err="1">
                <a:solidFill>
                  <a:srgbClr val="000090"/>
                </a:solidFill>
              </a:rPr>
              <a:t>Актанышского</a:t>
            </a:r>
            <a:r>
              <a:rPr lang="ru-RU" sz="2000" dirty="0">
                <a:solidFill>
                  <a:srgbClr val="000090"/>
                </a:solidFill>
              </a:rPr>
              <a:t> района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57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Саетов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Мирсалим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Мирсаетович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endParaRPr lang="ru-RU" sz="36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Руководитель Благотворительного фонда инвалидов-спортсменов «ИДЕЛЬ-УРАЛ»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57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Абдульманов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Ракип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Явдатович</a:t>
            </a:r>
            <a:endParaRPr lang="ru-RU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4320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Инвалид 3 группы, мастер спорта СССР по шашкам, чемпион РТ, призер Российских соревнований по русским шашкам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57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Повышев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Дмитрий Анатольевич </a:t>
            </a:r>
          </a:p>
        </p:txBody>
      </p:sp>
    </p:spTree>
    <p:extLst>
      <p:ext uri="{BB962C8B-B14F-4D97-AF65-F5344CB8AC3E}">
        <p14:creationId xmlns:p14="http://schemas.microsoft.com/office/powerpoint/2010/main" val="36662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Инвалид 3 группы, чемпион РТ по </a:t>
            </a:r>
            <a:r>
              <a:rPr lang="ru-RU" sz="2000" dirty="0" err="1">
                <a:solidFill>
                  <a:srgbClr val="000090"/>
                </a:solidFill>
              </a:rPr>
              <a:t>армресленгу</a:t>
            </a:r>
            <a:r>
              <a:rPr lang="ru-RU" sz="2000" dirty="0">
                <a:solidFill>
                  <a:srgbClr val="000090"/>
                </a:solidFill>
              </a:rPr>
              <a:t>, чемпион РФ по </a:t>
            </a:r>
            <a:r>
              <a:rPr lang="ru-RU" sz="2000" dirty="0" err="1">
                <a:solidFill>
                  <a:srgbClr val="000090"/>
                </a:solidFill>
              </a:rPr>
              <a:t>армспорту</a:t>
            </a:r>
            <a:r>
              <a:rPr lang="ru-RU" sz="2000" dirty="0">
                <a:solidFill>
                  <a:srgbClr val="000090"/>
                </a:solidFill>
              </a:rPr>
              <a:t>, призер европейских соревнований, бронзовый призер Чемпионата мира по армреслингу 2011 года.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98269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Нуртдинов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Фанис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Бариевич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2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90"/>
                </a:solidFill>
              </a:rPr>
              <a:t/>
            </a:r>
            <a:br>
              <a:rPr lang="ru-RU" dirty="0" smtClean="0">
                <a:solidFill>
                  <a:srgbClr val="000090"/>
                </a:solidFill>
              </a:rPr>
            </a:br>
            <a:r>
              <a:rPr lang="ru-RU" dirty="0">
                <a:solidFill>
                  <a:srgbClr val="000090"/>
                </a:solidFill>
              </a:rPr>
              <a:t/>
            </a:r>
            <a:br>
              <a:rPr lang="ru-RU" dirty="0">
                <a:solidFill>
                  <a:srgbClr val="000090"/>
                </a:solidFill>
              </a:rPr>
            </a:br>
            <a:r>
              <a:rPr lang="ru-RU" dirty="0" smtClean="0">
                <a:solidFill>
                  <a:srgbClr val="000090"/>
                </a:solidFill>
              </a:rPr>
              <a:t/>
            </a:r>
            <a:br>
              <a:rPr lang="ru-RU" dirty="0" smtClean="0">
                <a:solidFill>
                  <a:srgbClr val="000090"/>
                </a:solidFill>
              </a:rPr>
            </a:br>
            <a:r>
              <a:rPr lang="ru-RU" dirty="0">
                <a:solidFill>
                  <a:srgbClr val="000090"/>
                </a:solidFill>
              </a:rPr>
              <a:t/>
            </a:r>
            <a:br>
              <a:rPr lang="ru-RU" dirty="0">
                <a:solidFill>
                  <a:srgbClr val="000090"/>
                </a:solidFill>
              </a:rPr>
            </a:br>
            <a:r>
              <a:rPr lang="ru-RU" dirty="0" smtClean="0">
                <a:solidFill>
                  <a:srgbClr val="000090"/>
                </a:solidFill>
              </a:rPr>
              <a:t/>
            </a:r>
            <a:br>
              <a:rPr lang="ru-RU" dirty="0" smtClean="0">
                <a:solidFill>
                  <a:srgbClr val="000090"/>
                </a:solidFill>
              </a:rPr>
            </a:br>
            <a:r>
              <a:rPr lang="ru-RU" dirty="0">
                <a:solidFill>
                  <a:srgbClr val="000090"/>
                </a:solidFill>
              </a:rPr>
              <a:t/>
            </a:r>
            <a:br>
              <a:rPr lang="ru-RU" dirty="0">
                <a:solidFill>
                  <a:srgbClr val="000090"/>
                </a:solidFill>
              </a:rPr>
            </a:br>
            <a:r>
              <a:rPr lang="ru-RU" dirty="0" smtClean="0">
                <a:solidFill>
                  <a:srgbClr val="000090"/>
                </a:solidFill>
              </a:rPr>
              <a:t>Комбинированный </a:t>
            </a:r>
            <a:br>
              <a:rPr lang="ru-RU" dirty="0" smtClean="0">
                <a:solidFill>
                  <a:srgbClr val="000090"/>
                </a:solidFill>
              </a:rPr>
            </a:br>
            <a:r>
              <a:rPr lang="ru-RU" dirty="0" smtClean="0">
                <a:solidFill>
                  <a:srgbClr val="000090"/>
                </a:solidFill>
              </a:rPr>
              <a:t>конно-</a:t>
            </a:r>
            <a:r>
              <a:rPr lang="ru-RU" dirty="0" err="1" smtClean="0">
                <a:solidFill>
                  <a:srgbClr val="000090"/>
                </a:solidFill>
              </a:rPr>
              <a:t>ретроавтомобильный</a:t>
            </a:r>
            <a:r>
              <a:rPr lang="ru-RU" dirty="0" smtClean="0">
                <a:solidFill>
                  <a:srgbClr val="000090"/>
                </a:solidFill>
              </a:rPr>
              <a:t> пробег инвалидов-спортсменов «Набережные Челны - Болгар»</a:t>
            </a:r>
            <a:endParaRPr lang="ru-RU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7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Каримуллин </a:t>
            </a:r>
            <a:r>
              <a:rPr lang="ru-RU" sz="3600" dirty="0" smtClean="0">
                <a:solidFill>
                  <a:srgbClr val="000090"/>
                </a:solidFill>
              </a:rPr>
              <a:t>Дамир </a:t>
            </a:r>
            <a:r>
              <a:rPr lang="ru-RU" sz="3600" dirty="0" err="1" smtClean="0">
                <a:solidFill>
                  <a:srgbClr val="000090"/>
                </a:solidFill>
              </a:rPr>
              <a:t>Заудатович</a:t>
            </a:r>
            <a:r>
              <a:rPr lang="ru-RU" sz="3600" dirty="0" smtClean="0">
                <a:solidFill>
                  <a:srgbClr val="000090"/>
                </a:solidFill>
              </a:rPr>
              <a:t/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2200" dirty="0" smtClean="0">
                <a:solidFill>
                  <a:srgbClr val="000090"/>
                </a:solidFill>
              </a:rPr>
              <a:t>Генеральный директор ОАО «КМПО»</a:t>
            </a:r>
            <a:endParaRPr lang="ru-RU" sz="2200" dirty="0">
              <a:solidFill>
                <a:srgbClr val="000090"/>
              </a:solidFill>
            </a:endParaRPr>
          </a:p>
        </p:txBody>
      </p:sp>
      <p:pic>
        <p:nvPicPr>
          <p:cNvPr id="3" name="Содержимое 2" descr="IMG_023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775" y="1851303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4961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01_IMG_5613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631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8" name="Содержимое 7" descr="02_IMG_5633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809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6" name="Содержимое 5" descr="03_IMG_5794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8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04_IMG_5830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16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100_1670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16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DSCN0265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16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5944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16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616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16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6282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49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6406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90"/>
                </a:solidFill>
              </a:rPr>
              <a:t>2-х этажное здание казарм инженерного корпуса – фондохранилище </a:t>
            </a:r>
            <a:r>
              <a:rPr lang="ru-RU" sz="2800" dirty="0" err="1" smtClean="0">
                <a:solidFill>
                  <a:srgbClr val="000090"/>
                </a:solidFill>
              </a:rPr>
              <a:t>свияжского</a:t>
            </a:r>
            <a:r>
              <a:rPr lang="ru-RU" sz="2800" dirty="0" smtClean="0">
                <a:solidFill>
                  <a:srgbClr val="000090"/>
                </a:solidFill>
              </a:rPr>
              <a:t> музея </a:t>
            </a:r>
            <a:endParaRPr lang="ru-RU" sz="28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254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840447"/>
            <a:ext cx="3886200" cy="4572000"/>
          </a:xfrm>
        </p:spPr>
      </p:pic>
      <p:pic>
        <p:nvPicPr>
          <p:cNvPr id="8" name="Содержимое 7" descr="IMG_0181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901" y="1840447"/>
            <a:ext cx="3886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0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6371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49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P1010040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49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00" dirty="0" smtClean="0">
                <a:solidFill>
                  <a:srgbClr val="000090"/>
                </a:solidFill>
              </a:rPr>
              <a:t>Комбинированный пробег «Набережные Челны - Болгар»</a:t>
            </a:r>
            <a:endParaRPr lang="ru-RU" sz="3700" dirty="0">
              <a:solidFill>
                <a:srgbClr val="000090"/>
              </a:solidFill>
            </a:endParaRPr>
          </a:p>
        </p:txBody>
      </p:sp>
      <p:pic>
        <p:nvPicPr>
          <p:cNvPr id="5" name="Содержимое 4" descr="IMG_6203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1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Исполнительный директор Фонда "Лениногорск", </a:t>
            </a:r>
            <a:r>
              <a:rPr lang="ru-RU" sz="2000" dirty="0" err="1">
                <a:solidFill>
                  <a:srgbClr val="000090"/>
                </a:solidFill>
              </a:rPr>
              <a:t>Лениногорского</a:t>
            </a:r>
            <a:r>
              <a:rPr lang="ru-RU" sz="2000" dirty="0">
                <a:solidFill>
                  <a:srgbClr val="000090"/>
                </a:solidFill>
              </a:rPr>
              <a:t> муниципального района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7293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Рафикова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Гульфира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>
                <a:solidFill>
                  <a:srgbClr val="000090"/>
                </a:solidFill>
              </a:rPr>
              <a:t>Мазитовна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8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Руководитель Фонда финансовой поддержки реставрации Благовещенского Собора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7293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Павлов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>
                <a:solidFill>
                  <a:srgbClr val="000090"/>
                </a:solidFill>
              </a:rPr>
              <a:t>Юрий </a:t>
            </a:r>
            <a:r>
              <a:rPr lang="ru-RU" sz="3600" dirty="0" smtClean="0">
                <a:solidFill>
                  <a:srgbClr val="000090"/>
                </a:solidFill>
              </a:rPr>
              <a:t>Владимирович</a:t>
            </a:r>
            <a:endParaRPr lang="ru-RU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Благотворительного фонда «Ак Барс созидание»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7293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Валиева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Альфия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Фуатовна</a:t>
            </a:r>
            <a:endParaRPr lang="ru-RU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Директор Музыкального колледжа  имени </a:t>
            </a:r>
            <a:r>
              <a:rPr lang="ru-RU" sz="2000" dirty="0" err="1">
                <a:solidFill>
                  <a:srgbClr val="000090"/>
                </a:solidFill>
              </a:rPr>
              <a:t>Яруллина</a:t>
            </a:r>
            <a:r>
              <a:rPr lang="ru-RU" sz="2000" dirty="0">
                <a:solidFill>
                  <a:srgbClr val="000090"/>
                </a:solidFill>
              </a:rPr>
              <a:t>, </a:t>
            </a:r>
            <a:r>
              <a:rPr lang="ru-RU" sz="2000" dirty="0" err="1">
                <a:solidFill>
                  <a:srgbClr val="000090"/>
                </a:solidFill>
              </a:rPr>
              <a:t>г.Альметьевск</a:t>
            </a:r>
            <a:r>
              <a:rPr lang="ru-RU" sz="2000" dirty="0">
                <a:solidFill>
                  <a:srgbClr val="000090"/>
                </a:solidFill>
              </a:rPr>
              <a:t> депутат Государственного Совета Республики Татарстан</a:t>
            </a:r>
          </a:p>
          <a:p>
            <a:r>
              <a:rPr lang="ru-RU" sz="2000" dirty="0" smtClean="0">
                <a:solidFill>
                  <a:srgbClr val="000090"/>
                </a:solidFill>
              </a:rPr>
              <a:t>с супругом </a:t>
            </a:r>
            <a:r>
              <a:rPr lang="ru-RU" sz="2000" dirty="0" err="1" smtClean="0">
                <a:solidFill>
                  <a:srgbClr val="000090"/>
                </a:solidFill>
              </a:rPr>
              <a:t>Еремеевым</a:t>
            </a:r>
            <a:r>
              <a:rPr lang="ru-RU" sz="2000" dirty="0" smtClean="0">
                <a:solidFill>
                  <a:srgbClr val="000090"/>
                </a:solidFill>
              </a:rPr>
              <a:t> Владимиром Александровичем </a:t>
            </a:r>
            <a:endParaRPr lang="ru-RU" sz="2000" dirty="0">
              <a:solidFill>
                <a:srgbClr val="000090"/>
              </a:solidFill>
            </a:endParaRPr>
          </a:p>
          <a:p>
            <a:endParaRPr lang="ru-RU" sz="2000" dirty="0">
              <a:solidFill>
                <a:srgbClr val="000090"/>
              </a:solidFill>
            </a:endParaRP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424925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Еремеева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Гузял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Вилсоровна</a:t>
            </a:r>
            <a:endParaRPr lang="ru-RU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1308888" y="2727520"/>
            <a:ext cx="7123113" cy="167322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90"/>
                </a:solidFill>
              </a:rPr>
              <a:t>Ректор Казанского государственного университета культуры и искусств </a:t>
            </a:r>
          </a:p>
        </p:txBody>
      </p:sp>
      <p:pic>
        <p:nvPicPr>
          <p:cNvPr id="19" name="Содержимое 3" descr="от луши и для души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3841575"/>
            <a:ext cx="6220696" cy="2289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371600" y="1584520"/>
            <a:ext cx="7620000" cy="9906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0090"/>
                </a:solidFill>
              </a:rPr>
              <a:t>Юсупов </a:t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3600" dirty="0" err="1">
                <a:solidFill>
                  <a:srgbClr val="000090"/>
                </a:solidFill>
              </a:rPr>
              <a:t>Ривкат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smtClean="0">
                <a:solidFill>
                  <a:srgbClr val="000090"/>
                </a:solidFill>
              </a:rPr>
              <a:t>Рашидович</a:t>
            </a:r>
            <a:endParaRPr lang="ru-RU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>
                <a:solidFill>
                  <a:srgbClr val="000090"/>
                </a:solidFill>
              </a:rPr>
              <a:t>Нуруллин</a:t>
            </a:r>
            <a:r>
              <a:rPr lang="ru-RU" sz="3600" dirty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Рамиль</a:t>
            </a:r>
            <a:r>
              <a:rPr lang="ru-RU" sz="3600" dirty="0" smtClean="0">
                <a:solidFill>
                  <a:srgbClr val="000090"/>
                </a:solidFill>
              </a:rPr>
              <a:t> </a:t>
            </a:r>
            <a:r>
              <a:rPr lang="ru-RU" sz="3600" dirty="0" err="1" smtClean="0">
                <a:solidFill>
                  <a:srgbClr val="000090"/>
                </a:solidFill>
              </a:rPr>
              <a:t>Нуризянович</a:t>
            </a: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r>
              <a:rPr lang="ru-RU" sz="1500" dirty="0">
                <a:solidFill>
                  <a:srgbClr val="000090"/>
                </a:solidFill>
              </a:rPr>
              <a:t>Руководитель Общества с ограниченной ответственностью Управляющая компания «</a:t>
            </a:r>
            <a:r>
              <a:rPr lang="ru-RU" sz="1500" dirty="0" err="1">
                <a:solidFill>
                  <a:srgbClr val="000090"/>
                </a:solidFill>
              </a:rPr>
              <a:t>Махалля</a:t>
            </a:r>
            <a:r>
              <a:rPr lang="ru-RU" sz="1500" dirty="0">
                <a:solidFill>
                  <a:srgbClr val="000090"/>
                </a:solidFill>
              </a:rPr>
              <a:t>» </a:t>
            </a:r>
            <a:br>
              <a:rPr lang="ru-RU" sz="1500" dirty="0">
                <a:solidFill>
                  <a:srgbClr val="000090"/>
                </a:solidFill>
              </a:rPr>
            </a:br>
            <a:endParaRPr lang="ru-RU" sz="1500" dirty="0">
              <a:solidFill>
                <a:srgbClr val="00009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90"/>
                </a:solidFill>
              </a:rPr>
              <a:t>Зов Камней</a:t>
            </a:r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Малый минарет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10" name="Содержимое 9" descr="Мухаметдинов Р.З Зов камней (1).jpg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" y="2438399"/>
            <a:ext cx="3886201" cy="4209881"/>
          </a:xfrm>
          <a:prstGeom prst="rect">
            <a:avLst/>
          </a:prstGeom>
        </p:spPr>
      </p:pic>
      <p:pic>
        <p:nvPicPr>
          <p:cNvPr id="11" name="Содержимое 10" descr="Мухаметдинов Р.З.   Ханская учыпальница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23" r="-17363"/>
          <a:stretch/>
        </p:blipFill>
        <p:spPr>
          <a:xfrm>
            <a:off x="4375183" y="2422719"/>
            <a:ext cx="5000062" cy="42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dirty="0">
                <a:solidFill>
                  <a:srgbClr val="000090"/>
                </a:solidFill>
              </a:rPr>
              <a:t/>
            </a:r>
            <a:br>
              <a:rPr lang="ru-RU" sz="3600" dirty="0">
                <a:solidFill>
                  <a:srgbClr val="000090"/>
                </a:solidFill>
              </a:rPr>
            </a:br>
            <a:endParaRPr lang="ru-RU" sz="3600" dirty="0">
              <a:solidFill>
                <a:srgbClr val="000090"/>
              </a:solidFill>
            </a:endParaRPr>
          </a:p>
        </p:txBody>
      </p:sp>
      <p:sp>
        <p:nvSpPr>
          <p:cNvPr id="10" name="Название 2"/>
          <p:cNvSpPr txBox="1">
            <a:spLocks/>
          </p:cNvSpPr>
          <p:nvPr/>
        </p:nvSpPr>
        <p:spPr>
          <a:xfrm>
            <a:off x="533400" y="228600"/>
            <a:ext cx="8153400" cy="86995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000090"/>
                </a:solidFill>
              </a:rPr>
              <a:t>Новиков Николай Григорьевич</a:t>
            </a:r>
            <a:br>
              <a:rPr lang="ru-RU" sz="3600" dirty="0" smtClean="0">
                <a:solidFill>
                  <a:srgbClr val="000090"/>
                </a:solidFill>
              </a:rPr>
            </a:br>
            <a:r>
              <a:rPr lang="ru-RU" sz="1800" dirty="0" smtClean="0">
                <a:solidFill>
                  <a:srgbClr val="000090"/>
                </a:solidFill>
              </a:rPr>
              <a:t>Руководитель ООО «Производственно-коммерческая фирма «</a:t>
            </a:r>
            <a:r>
              <a:rPr lang="ru-RU" sz="1800" dirty="0" err="1" smtClean="0">
                <a:solidFill>
                  <a:srgbClr val="000090"/>
                </a:solidFill>
              </a:rPr>
              <a:t>Жилкомсервис</a:t>
            </a:r>
            <a:r>
              <a:rPr lang="ru-RU" sz="1800" dirty="0" smtClean="0">
                <a:solidFill>
                  <a:srgbClr val="000090"/>
                </a:solidFill>
              </a:rPr>
              <a:t>» </a:t>
            </a:r>
            <a:br>
              <a:rPr lang="ru-RU" sz="1800" dirty="0" smtClean="0">
                <a:solidFill>
                  <a:srgbClr val="000090"/>
                </a:solidFill>
              </a:rPr>
            </a:br>
            <a:endParaRPr lang="ru-RU" sz="1800" dirty="0">
              <a:solidFill>
                <a:srgbClr val="000090"/>
              </a:solidFill>
            </a:endParaRPr>
          </a:p>
        </p:txBody>
      </p:sp>
      <p:pic>
        <p:nvPicPr>
          <p:cNvPr id="13" name="Содержимое 12" descr="Петров А.А.Елабуга .Июль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631" r="-24631"/>
          <a:stretch>
            <a:fillRect/>
          </a:stretch>
        </p:blipFill>
        <p:spPr>
          <a:xfrm>
            <a:off x="-954994" y="1600200"/>
            <a:ext cx="9279835" cy="51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по умолчанию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Ареал.thmx</Template>
  <TotalTime>1267</TotalTime>
  <Words>1555</Words>
  <Application>Microsoft Macintosh PowerPoint</Application>
  <PresentationFormat>Экран (4:3)</PresentationFormat>
  <Paragraphs>408</Paragraphs>
  <Slides>196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196</vt:i4>
      </vt:variant>
    </vt:vector>
  </HeadingPairs>
  <TitlesOfParts>
    <vt:vector size="197" baseType="lpstr">
      <vt:lpstr>Тема по умолчанию</vt:lpstr>
      <vt:lpstr>Презентация PowerPoint</vt:lpstr>
      <vt:lpstr>Республиканский Фонд «Возрождение»</vt:lpstr>
      <vt:lpstr>Шафигуллин  Лутфулла Нурисламович</vt:lpstr>
      <vt:lpstr>Ганиев Ильшат Газимович</vt:lpstr>
      <vt:lpstr>Смыков  Виктор Васильевич </vt:lpstr>
      <vt:lpstr>Ханнанов  Раис Габдрахманович </vt:lpstr>
      <vt:lpstr>Хасанов Радик Шавкятович  </vt:lpstr>
      <vt:lpstr>Каримуллин Дамир Заудатович Генеральный директор ОАО «КМПО»</vt:lpstr>
      <vt:lpstr>2-х этажное здание казарм инженерного корпуса – фондохранилище свияжского музея </vt:lpstr>
      <vt:lpstr>Солуянов  Иван Юрьевич</vt:lpstr>
      <vt:lpstr>Зарипов  Ралиф Каримович </vt:lpstr>
      <vt:lpstr>Сафаров  Асгат Ахметович</vt:lpstr>
      <vt:lpstr>Хамаев  Азат Киямович </vt:lpstr>
      <vt:lpstr>Никифоров  Николай Анатольевич</vt:lpstr>
      <vt:lpstr>Вахитов  Васим Хузаянович</vt:lpstr>
      <vt:lpstr>Хабипов  Нурислам Нуриманович</vt:lpstr>
      <vt:lpstr>Магдеев Наиль Гамбарович</vt:lpstr>
      <vt:lpstr>Шайхразиев  Василь Гаязович</vt:lpstr>
      <vt:lpstr>Батин  Сергей Леонидович </vt:lpstr>
      <vt:lpstr>Фаттахов  Энгель Навапович</vt:lpstr>
      <vt:lpstr>Ахметзянов  Ильдус Талгатович</vt:lpstr>
      <vt:lpstr>Нугаев  Камиль Асгатович </vt:lpstr>
      <vt:lpstr>Давлетшин  Фердинат Мидхатович </vt:lpstr>
      <vt:lpstr>Хабипов  Ришат Рашитович </vt:lpstr>
      <vt:lpstr>Семья Маликовых</vt:lpstr>
      <vt:lpstr>Ильясов Радик Сабитович</vt:lpstr>
      <vt:lpstr>Валиев Фоат Валиевич Генеральный директор ОАО «Алексеевскдорстрой»</vt:lpstr>
      <vt:lpstr>Хабибуллина  Милеуша Садрисламовна</vt:lpstr>
      <vt:lpstr>Серазетдинов Дамир Рафкатович  Заместитель генерального директора ООО «Эко ТЭК» </vt:lpstr>
      <vt:lpstr>Пашутин  Евгений Юрьевич </vt:lpstr>
      <vt:lpstr>Денисов  Николай Дмитриевич </vt:lpstr>
      <vt:lpstr>Кривоногова  Нинель Давыдовна</vt:lpstr>
      <vt:lpstr>Халиев  Равиль Билалович</vt:lpstr>
      <vt:lpstr>Загидуллин  Азат Ясавиевич </vt:lpstr>
      <vt:lpstr>Хуснутдинов  Адель Альбертович</vt:lpstr>
      <vt:lpstr>Усманов  Альберт Сулейманович </vt:lpstr>
      <vt:lpstr>Касьян Юрий Николаевич Генеральный директор ОАО «Спецкаучукремстрой»   </vt:lpstr>
      <vt:lpstr>Хусаинов  Нафик Факилевич</vt:lpstr>
      <vt:lpstr>Мусин  Ирек Тауфикович</vt:lpstr>
      <vt:lpstr>Муромец Людмила Васильевна</vt:lpstr>
      <vt:lpstr>Павлов  Борис Петрович </vt:lpstr>
      <vt:lpstr>Зарифов Шамиль Абдрахманович  Генеральный директор ЗАО “Иинвестиционно-строительная компания "Тандем" </vt:lpstr>
      <vt:lpstr>Выставка в ТЦ «Тандем»</vt:lpstr>
      <vt:lpstr>Выставка в ТЦ «Тандем»</vt:lpstr>
      <vt:lpstr>Выставка в ТЦ «Тандем»</vt:lpstr>
      <vt:lpstr>Бестолков Владимир Иванович</vt:lpstr>
      <vt:lpstr>Вагизов  Дмитрий Ильгизович </vt:lpstr>
      <vt:lpstr>Каргин Дмитрий Васильевич</vt:lpstr>
      <vt:lpstr>Кафаров Джавидин  Абдулнатифович Генеральный директор Казанского хлебозавода №3</vt:lpstr>
      <vt:lpstr>Фатхиев  Фарис Гаязович </vt:lpstr>
      <vt:lpstr>Кварацхелия  Гоча Талиевич</vt:lpstr>
      <vt:lpstr>Панков  Владимир Николаев</vt:lpstr>
      <vt:lpstr>Кузьмин  Сергей Валерьевич</vt:lpstr>
      <vt:lpstr>Каримов  Раис Галимзянович</vt:lpstr>
      <vt:lpstr>Шарипов Айвар Хантимерович</vt:lpstr>
      <vt:lpstr>Валиев Рифгат Мухаметшаефович</vt:lpstr>
      <vt:lpstr>Самаренкин  Анатолий Константинович</vt:lpstr>
      <vt:lpstr>Братский корпус Успенского монастыря до реставрации</vt:lpstr>
      <vt:lpstr>Братский корпус Успенского монастыря после реставрации</vt:lpstr>
      <vt:lpstr>Анисимов  Леонид Витальевич</vt:lpstr>
      <vt:lpstr>Макет Комплекса мечети «Болгар» с медресе</vt:lpstr>
      <vt:lpstr>Строительства Комплекса мечети «Болгар»  с медресе</vt:lpstr>
      <vt:lpstr>Макет Памятного знака</vt:lpstr>
      <vt:lpstr>Строительство Памятного знака</vt:lpstr>
      <vt:lpstr>Кузьмин Юрий Викторович Директор Главного управления содержания и развития дорожно-транспортного комплекса Татарстана «Главтатдортранс»  </vt:lpstr>
      <vt:lpstr>Мусин  Руслан Альбертович </vt:lpstr>
      <vt:lpstr>  Карпов Владислав Владимирович Заместитель Генерального директора ОАО «КМПО»   </vt:lpstr>
      <vt:lpstr>Султанов Игорь Юрьевич Директор ООО «Инрестрой»</vt:lpstr>
      <vt:lpstr>Габбасов Рустам Ансарович Член Союза художников России, Заслуженный деятель искусств Республики Татарстан, скульптор  </vt:lpstr>
      <vt:lpstr>Посещение генеральным директором ИККРОМ М. Бушенаки и М.Ш. Шаймиевым Мемориального памятного знака  на месте захоронения сахабов</vt:lpstr>
      <vt:lpstr>Гасимов Махмут Маталитович Член Союза художников России, заслуженный деятель искусств Республики Татарстан, скульптор</vt:lpstr>
      <vt:lpstr>Открытие мемориального памятника жертвам политических репрессий</vt:lpstr>
      <vt:lpstr>Ахтямов  Сабир Ахтямович </vt:lpstr>
      <vt:lpstr>Мостюков  Ильдус Шайхульисламович </vt:lpstr>
      <vt:lpstr>Саетов Мирсалим Мирсаетович </vt:lpstr>
      <vt:lpstr>Абдульманов  Ракип Явдатович</vt:lpstr>
      <vt:lpstr>Повышев Дмитрий Анатольевич </vt:lpstr>
      <vt:lpstr>Нуртдинов  Фанис Бариевич </vt:lpstr>
      <vt:lpstr>      Комбинированный  конно-ретроавтомобильный пробег инвалидов-спортсменов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Комбинированный пробег «Набережные Челны - Болгар»</vt:lpstr>
      <vt:lpstr>Рафикова  Гульфира Мазитовна </vt:lpstr>
      <vt:lpstr>Павлов Юрий Владимирович</vt:lpstr>
      <vt:lpstr>Валиева Альфия Фуатовна</vt:lpstr>
      <vt:lpstr>Еремеева Гузял Вилсоровна</vt:lpstr>
      <vt:lpstr>Юсупов  Ривкат Рашидович</vt:lpstr>
      <vt:lpstr>Нуруллин Рамиль Нуризянович Руководитель Общества с ограниченной ответственностью Управляющая компания «Махалля»  </vt:lpstr>
      <vt:lpstr> </vt:lpstr>
      <vt:lpstr>Габдуллина Розалия Мирзаевна  Руководитель ООО «Камкомбанк»</vt:lpstr>
      <vt:lpstr>Благотворительный аукцион  Набережночелнинской картинной галереи</vt:lpstr>
      <vt:lpstr>Благотворительный аукцион  Набережночелнинской картинной галереи</vt:lpstr>
      <vt:lpstr>Благотворительный аукцион  Набережночелнинской картинной галереи</vt:lpstr>
      <vt:lpstr>Благотворительный аукцион  Набережночелнинской картинной галереи</vt:lpstr>
      <vt:lpstr>Благотворительный аукцион  Набережночелнинской картинной галереи</vt:lpstr>
      <vt:lpstr>Благотворительный аукцион  Набережночелнинской картинной галереи</vt:lpstr>
      <vt:lpstr>Мерзон  Елена Ефимовна</vt:lpstr>
      <vt:lpstr>Я- ЗА ВОЗРОЖДЕНИЕ!</vt:lpstr>
      <vt:lpstr>Я- ЗА ВОЗРОЖДЕНИЕ!</vt:lpstr>
      <vt:lpstr>Я- ЗА ВОЗРОЖДЕНИЕ!</vt:lpstr>
      <vt:lpstr>Я- ЗА ВОЗРОЖДЕНИЕ!</vt:lpstr>
      <vt:lpstr>Я- ЗА ВОЗРОЖДЕНИЕ!</vt:lpstr>
      <vt:lpstr>Я- ЗА ВОЗРОЖДЕНИЕ!</vt:lpstr>
      <vt:lpstr>Я- ЗА ВОЗРОЖДЕНИЕ!</vt:lpstr>
      <vt:lpstr>Я- ЗА ВОЗРОЖДЕНИЕ!</vt:lpstr>
      <vt:lpstr>Я- ЗА ВОЗРОЖДЕНИЕ!</vt:lpstr>
      <vt:lpstr>Беляева Светлана Юрьевна</vt:lpstr>
      <vt:lpstr>Латыпова Дина Юрьевна</vt:lpstr>
      <vt:lpstr>Бабков  Алексей Евгеньевич</vt:lpstr>
      <vt:lpstr>Работа археологического отряда «Свияжск» </vt:lpstr>
      <vt:lpstr>Работа археологического отряда «Свияжск» </vt:lpstr>
      <vt:lpstr>Работа археологического отряда «Свияжск» </vt:lpstr>
      <vt:lpstr>Работа археологического отряда «Свияжск» </vt:lpstr>
      <vt:lpstr>Работа археологического отряда «Свияжск» </vt:lpstr>
      <vt:lpstr>Работа археологического отряда «Свияжск» </vt:lpstr>
      <vt:lpstr>Антонов  Сергей Сергеевич</vt:lpstr>
      <vt:lpstr>Работа археологического отряда «Болгар» </vt:lpstr>
      <vt:lpstr>Работа археологического отряда «Болгар» </vt:lpstr>
      <vt:lpstr>Работа археологического отряда «Болгар» </vt:lpstr>
      <vt:lpstr>Работа археологического отряда «Болгар» </vt:lpstr>
      <vt:lpstr>Работа археологического отряда «Болгар» </vt:lpstr>
      <vt:lpstr>Работа археологического отряда «Болгар» </vt:lpstr>
      <vt:lpstr>Садыков  Ринат Наильевич </vt:lpstr>
      <vt:lpstr>Гиниятуллин  Фанис Фирдаусович </vt:lpstr>
      <vt:lpstr>Гараев  Эмиль Рустемович </vt:lpstr>
      <vt:lpstr>Валиуллина  Рузалия Хабибулловна</vt:lpstr>
      <vt:lpstr>Антонова Елена Лемарковна</vt:lpstr>
      <vt:lpstr>Остров-град Свияжск</vt:lpstr>
      <vt:lpstr>Древний Болгар</vt:lpstr>
      <vt:lpstr>Литография Болгара</vt:lpstr>
      <vt:lpstr>Старинная карта Болгара</vt:lpstr>
      <vt:lpstr>Литография Болгара</vt:lpstr>
      <vt:lpstr>Большой минарет</vt:lpstr>
      <vt:lpstr>Соборная мечеть</vt:lpstr>
      <vt:lpstr>Болгарский историко-археологический комплекс</vt:lpstr>
      <vt:lpstr>Соборная мечеть</vt:lpstr>
      <vt:lpstr>Изге Болгар Жыены, 2011г.</vt:lpstr>
      <vt:lpstr>Изге Болгар жыены, 2011г.</vt:lpstr>
      <vt:lpstr>Восточный мавзолей</vt:lpstr>
      <vt:lpstr>Южный мавзолей</vt:lpstr>
      <vt:lpstr>Малый минарет и Ханская усыпальница</vt:lpstr>
      <vt:lpstr>Малый минарет</vt:lpstr>
      <vt:lpstr>Ханская усыпальница</vt:lpstr>
      <vt:lpstr>Черная палата</vt:lpstr>
      <vt:lpstr>Белая палата</vt:lpstr>
      <vt:lpstr>Белая палата</vt:lpstr>
      <vt:lpstr>Р.Н. Минниханов и М.Ш. Шаймиев на стройке речного вокзала в Болгаре</vt:lpstr>
      <vt:lpstr>Макет речного вокзала с функцией музея Болгарской цивилизации</vt:lpstr>
      <vt:lpstr>Макет речного вокзала с функцией музея Болгарской цивилизации</vt:lpstr>
      <vt:lpstr>Макет Памятного знака</vt:lpstr>
      <vt:lpstr>Строительство Памятного знака</vt:lpstr>
      <vt:lpstr>Самый большой в мире печатный Коран </vt:lpstr>
      <vt:lpstr>Самый большой в мире печатный Коран </vt:lpstr>
      <vt:lpstr>Палаточный лагерь в Болгаре</vt:lpstr>
      <vt:lpstr>Макет Комплекса мечети «Болгар» с медресе</vt:lpstr>
      <vt:lpstr>Строительства Комплекса мечети «Болгар»  с медресе</vt:lpstr>
      <vt:lpstr>Музей хлеба в Болгаре</vt:lpstr>
      <vt:lpstr>Музей хлеба в Болгаре</vt:lpstr>
      <vt:lpstr>Хранительница</vt:lpstr>
      <vt:lpstr>Остров-град Свияжск</vt:lpstr>
      <vt:lpstr>Культурный ландшафт Свияжска</vt:lpstr>
      <vt:lpstr>Литография Свияжска</vt:lpstr>
      <vt:lpstr>Литография и старинная карта Свияжска</vt:lpstr>
      <vt:lpstr>Братский корпус Успенского монастыря до реставрации</vt:lpstr>
      <vt:lpstr>Братский корпус Успенского монастыря после реставрации</vt:lpstr>
      <vt:lpstr>Успенский Собор</vt:lpstr>
      <vt:lpstr>Успенский Собор</vt:lpstr>
      <vt:lpstr>Фрески Успенского Собора</vt:lpstr>
      <vt:lpstr>Архимандричий корпус Успенского Монастыря до и после реставрации</vt:lpstr>
      <vt:lpstr>Монастырское училище Успенского монастыря до и после реставрации</vt:lpstr>
      <vt:lpstr>Троицкая церковь</vt:lpstr>
      <vt:lpstr>Старинный алтарь Троицкой церкви</vt:lpstr>
      <vt:lpstr>Сергиевская церковь</vt:lpstr>
      <vt:lpstr>Здание свияжского музея до реставрации</vt:lpstr>
      <vt:lpstr>Здание Свияжского музея после реставрации</vt:lpstr>
      <vt:lpstr>Свияжский музей</vt:lpstr>
      <vt:lpstr>Свияжский музей</vt:lpstr>
      <vt:lpstr>Здания казарм инженерного корпуса</vt:lpstr>
      <vt:lpstr>Дом купца Каменева до реставрации</vt:lpstr>
      <vt:lpstr>Дом купца Каменева после реставрации</vt:lpstr>
      <vt:lpstr>Богадельня во время реставрации</vt:lpstr>
      <vt:lpstr>Богадельня после реставрации</vt:lpstr>
      <vt:lpstr>Образовательный центр</vt:lpstr>
      <vt:lpstr>Речной вокзал</vt:lpstr>
      <vt:lpstr>Презентация PowerPoint</vt:lpstr>
      <vt:lpstr>Культурный ландшафт Свияжска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International conference of World heritage cities of eurasia  </dc:title>
  <dc:subject/>
  <dc:creator>Daria Averyanova</dc:creator>
  <cp:keywords/>
  <dc:description/>
  <cp:lastModifiedBy>Daria Averyanova</cp:lastModifiedBy>
  <cp:revision>122</cp:revision>
  <dcterms:created xsi:type="dcterms:W3CDTF">2011-10-24T07:49:58Z</dcterms:created>
  <dcterms:modified xsi:type="dcterms:W3CDTF">2012-01-16T08:57:44Z</dcterms:modified>
  <cp:category/>
</cp:coreProperties>
</file>